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3" r:id="rId7"/>
    <p:sldId id="264" r:id="rId8"/>
    <p:sldId id="265" r:id="rId9"/>
    <p:sldId id="266" r:id="rId10"/>
    <p:sldId id="267" r:id="rId11"/>
    <p:sldId id="268" r:id="rId12"/>
    <p:sldId id="269" r:id="rId13"/>
    <p:sldId id="276"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6/1/2023</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6/1/2023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6/1/2023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6/1/2023</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6/1/2023</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6/1/2023</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6/1/2023</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DE2CA-CC4F-9F8B-FE09-917318A86C99}"/>
              </a:ext>
            </a:extLst>
          </p:cNvPr>
          <p:cNvSpPr>
            <a:spLocks noGrp="1"/>
          </p:cNvSpPr>
          <p:nvPr>
            <p:ph type="ctrTitle"/>
          </p:nvPr>
        </p:nvSpPr>
        <p:spPr/>
        <p:txBody>
          <a:bodyPr>
            <a:noAutofit/>
          </a:bodyPr>
          <a:lstStyle/>
          <a:p>
            <a:r>
              <a:rPr lang="en-IN" sz="7200" b="1" dirty="0">
                <a:latin typeface="Times New Roman" panose="02020603050405020304" pitchFamily="18" charset="0"/>
                <a:cs typeface="Times New Roman" panose="02020603050405020304" pitchFamily="18" charset="0"/>
              </a:rPr>
              <a:t>Data PROCESSING &amp; Data analysis</a:t>
            </a:r>
          </a:p>
        </p:txBody>
      </p:sp>
      <p:sp>
        <p:nvSpPr>
          <p:cNvPr id="3" name="Subtitle 2">
            <a:extLst>
              <a:ext uri="{FF2B5EF4-FFF2-40B4-BE49-F238E27FC236}">
                <a16:creationId xmlns:a16="http://schemas.microsoft.com/office/drawing/2014/main" id="{5113BCBB-85ED-3D05-EE26-6DD6B7FC6AF1}"/>
              </a:ext>
            </a:extLst>
          </p:cNvPr>
          <p:cNvSpPr>
            <a:spLocks noGrp="1"/>
          </p:cNvSpPr>
          <p:nvPr>
            <p:ph type="subTitle" idx="1"/>
          </p:nvPr>
        </p:nvSpPr>
        <p:spPr>
          <a:xfrm>
            <a:off x="4460240" y="3632201"/>
            <a:ext cx="6360160" cy="685800"/>
          </a:xfrm>
        </p:spPr>
        <p:txBody>
          <a:bodyPr>
            <a:noAutofit/>
          </a:bodyPr>
          <a:lstStyle/>
          <a:p>
            <a:r>
              <a:rPr lang="en-IN" sz="3200" dirty="0">
                <a:latin typeface="Times New Roman" panose="02020603050405020304" pitchFamily="18" charset="0"/>
                <a:cs typeface="Times New Roman" panose="02020603050405020304" pitchFamily="18" charset="0"/>
              </a:rPr>
              <a:t>Presented By:</a:t>
            </a:r>
          </a:p>
          <a:p>
            <a:r>
              <a:rPr lang="en-IN" sz="3200" dirty="0">
                <a:latin typeface="Times New Roman" panose="02020603050405020304" pitchFamily="18" charset="0"/>
                <a:cs typeface="Times New Roman" panose="02020603050405020304" pitchFamily="18" charset="0"/>
              </a:rPr>
              <a:t>	Bijali Jayalakshmi Jayan</a:t>
            </a:r>
          </a:p>
        </p:txBody>
      </p:sp>
    </p:spTree>
    <p:extLst>
      <p:ext uri="{BB962C8B-B14F-4D97-AF65-F5344CB8AC3E}">
        <p14:creationId xmlns:p14="http://schemas.microsoft.com/office/powerpoint/2010/main" val="1446380768"/>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9A9DE-EA74-6A51-BC70-D9062823A939}"/>
              </a:ext>
            </a:extLst>
          </p:cNvPr>
          <p:cNvSpPr>
            <a:spLocks noGrp="1"/>
          </p:cNvSpPr>
          <p:nvPr>
            <p:ph type="title"/>
          </p:nvPr>
        </p:nvSpPr>
        <p:spPr>
          <a:xfrm>
            <a:off x="2895600" y="132081"/>
            <a:ext cx="8610600" cy="670560"/>
          </a:xfrm>
        </p:spPr>
        <p:txBody>
          <a:bodyPr>
            <a:noAutofit/>
          </a:bodyPr>
          <a:lstStyle/>
          <a:p>
            <a:pPr algn="just"/>
            <a:r>
              <a:rPr lang="en-IN" sz="6000" b="1" u="sng" dirty="0">
                <a:latin typeface="Times New Roman" panose="02020603050405020304" pitchFamily="18" charset="0"/>
                <a:cs typeface="Times New Roman" panose="02020603050405020304" pitchFamily="18" charset="0"/>
              </a:rPr>
              <a:t>editing</a:t>
            </a:r>
          </a:p>
        </p:txBody>
      </p:sp>
      <p:sp>
        <p:nvSpPr>
          <p:cNvPr id="3" name="Content Placeholder 2">
            <a:extLst>
              <a:ext uri="{FF2B5EF4-FFF2-40B4-BE49-F238E27FC236}">
                <a16:creationId xmlns:a16="http://schemas.microsoft.com/office/drawing/2014/main" id="{58DC85E3-30FF-AECC-BCF5-77B9708711A8}"/>
              </a:ext>
            </a:extLst>
          </p:cNvPr>
          <p:cNvSpPr>
            <a:spLocks noGrp="1"/>
          </p:cNvSpPr>
          <p:nvPr>
            <p:ph idx="1"/>
          </p:nvPr>
        </p:nvSpPr>
        <p:spPr>
          <a:xfrm>
            <a:off x="182880" y="1036320"/>
            <a:ext cx="11938000" cy="5689599"/>
          </a:xfrm>
        </p:spPr>
        <p:txBody>
          <a:bodyPr>
            <a:normAutofit/>
          </a:bodyPr>
          <a:lstStyle/>
          <a:p>
            <a:pPr marL="0" indent="0" algn="just">
              <a:lnSpc>
                <a:spcPct val="150000"/>
              </a:lnSpc>
              <a:buNone/>
            </a:pPr>
            <a:r>
              <a:rPr lang="en-IN" sz="2800" dirty="0">
                <a:latin typeface="Times New Roman" panose="02020603050405020304" pitchFamily="18" charset="0"/>
                <a:cs typeface="Times New Roman" panose="02020603050405020304" pitchFamily="18" charset="0"/>
              </a:rPr>
              <a:t>When data collected through schedule and questionnaire, there are chances for incompleteness, inaccuracy, inconsistency and absence of uniformity in the answers. Editing is the process of checking the data to detect errors and omissions.</a:t>
            </a:r>
          </a:p>
          <a:p>
            <a:pPr marL="0" indent="0" algn="just">
              <a:lnSpc>
                <a:spcPct val="150000"/>
              </a:lnSpc>
              <a:buNone/>
            </a:pPr>
            <a:r>
              <a:rPr lang="en-IN" sz="2800" dirty="0">
                <a:latin typeface="Times New Roman" panose="02020603050405020304" pitchFamily="18" charset="0"/>
                <a:cs typeface="Times New Roman" panose="02020603050405020304" pitchFamily="18" charset="0"/>
              </a:rPr>
              <a:t>Editing is of two types.:</a:t>
            </a:r>
          </a:p>
          <a:p>
            <a:pPr lvl="4" algn="just">
              <a:lnSpc>
                <a:spcPct val="150000"/>
              </a:lnSpc>
            </a:pPr>
            <a:r>
              <a:rPr lang="en-IN" sz="2800" dirty="0">
                <a:latin typeface="Times New Roman" panose="02020603050405020304" pitchFamily="18" charset="0"/>
                <a:cs typeface="Times New Roman" panose="02020603050405020304" pitchFamily="18" charset="0"/>
              </a:rPr>
              <a:t>Field Editing</a:t>
            </a:r>
          </a:p>
          <a:p>
            <a:pPr lvl="4" algn="just">
              <a:lnSpc>
                <a:spcPct val="150000"/>
              </a:lnSpc>
            </a:pPr>
            <a:r>
              <a:rPr lang="en-IN" sz="2800" dirty="0">
                <a:latin typeface="Times New Roman" panose="02020603050405020304" pitchFamily="18" charset="0"/>
                <a:cs typeface="Times New Roman" panose="02020603050405020304" pitchFamily="18" charset="0"/>
              </a:rPr>
              <a:t>Central Editing</a:t>
            </a:r>
          </a:p>
          <a:p>
            <a:pPr marL="1828800" lvl="4" indent="0" algn="just">
              <a:lnSpc>
                <a:spcPct val="150000"/>
              </a:lnSpc>
              <a:buNone/>
            </a:pPr>
            <a:r>
              <a:rPr lang="en-IN"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280186219"/>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86F27-DC38-6E95-B98F-CDE4F49A5E7E}"/>
              </a:ext>
            </a:extLst>
          </p:cNvPr>
          <p:cNvSpPr>
            <a:spLocks noGrp="1"/>
          </p:cNvSpPr>
          <p:nvPr>
            <p:ph type="title"/>
          </p:nvPr>
        </p:nvSpPr>
        <p:spPr>
          <a:xfrm>
            <a:off x="2895600" y="1"/>
            <a:ext cx="8610600" cy="762000"/>
          </a:xfrm>
        </p:spPr>
        <p:txBody>
          <a:bodyPr>
            <a:normAutofit/>
          </a:bodyPr>
          <a:lstStyle/>
          <a:p>
            <a:pPr algn="just"/>
            <a:r>
              <a:rPr lang="en-IN" sz="4800" b="1" u="sng" dirty="0">
                <a:latin typeface="Times New Roman" panose="02020603050405020304" pitchFamily="18" charset="0"/>
                <a:cs typeface="Times New Roman" panose="02020603050405020304" pitchFamily="18" charset="0"/>
              </a:rPr>
              <a:t>Field editing</a:t>
            </a:r>
          </a:p>
        </p:txBody>
      </p:sp>
      <p:sp>
        <p:nvSpPr>
          <p:cNvPr id="3" name="Content Placeholder 2">
            <a:extLst>
              <a:ext uri="{FF2B5EF4-FFF2-40B4-BE49-F238E27FC236}">
                <a16:creationId xmlns:a16="http://schemas.microsoft.com/office/drawing/2014/main" id="{580AC67A-C976-5F8D-A087-3ADBC737365B}"/>
              </a:ext>
            </a:extLst>
          </p:cNvPr>
          <p:cNvSpPr>
            <a:spLocks noGrp="1"/>
          </p:cNvSpPr>
          <p:nvPr>
            <p:ph idx="1"/>
          </p:nvPr>
        </p:nvSpPr>
        <p:spPr>
          <a:xfrm>
            <a:off x="233680" y="914400"/>
            <a:ext cx="11765280" cy="5659120"/>
          </a:xfrm>
        </p:spPr>
        <p:txBody>
          <a:bodyPr/>
          <a:lstStyle/>
          <a:p>
            <a:pPr marL="0" indent="0" algn="just">
              <a:lnSpc>
                <a:spcPct val="150000"/>
              </a:lnSpc>
              <a:buNone/>
            </a:pPr>
            <a:r>
              <a:rPr lang="en-IN" sz="2400" dirty="0">
                <a:latin typeface="Times New Roman" panose="02020603050405020304" pitchFamily="18" charset="0"/>
                <a:cs typeface="Times New Roman" panose="02020603050405020304" pitchFamily="18" charset="0"/>
              </a:rPr>
              <a:t>In this, the investigator makes appraisal of the reporting forms for completing what he has written in abbreviated or in illegible form at the time of recording the respondent's responses</a:t>
            </a:r>
            <a:r>
              <a:rPr lang="en-IN" dirty="0"/>
              <a:t>.</a:t>
            </a:r>
          </a:p>
          <a:p>
            <a:pPr marL="0" indent="0">
              <a:lnSpc>
                <a:spcPct val="150000"/>
              </a:lnSpc>
              <a:buNone/>
            </a:pPr>
            <a:endParaRPr lang="en-IN" dirty="0"/>
          </a:p>
          <a:p>
            <a:pPr marL="0" indent="0" algn="ctr">
              <a:lnSpc>
                <a:spcPct val="150000"/>
              </a:lnSpc>
              <a:buNone/>
            </a:pPr>
            <a:r>
              <a:rPr lang="en-IN" sz="4000" b="1" u="sng" dirty="0">
                <a:latin typeface="Times New Roman" panose="02020603050405020304" pitchFamily="18" charset="0"/>
                <a:cs typeface="Times New Roman" panose="02020603050405020304" pitchFamily="18" charset="0"/>
              </a:rPr>
              <a:t>CENTRAL EDITING</a:t>
            </a:r>
            <a:endParaRPr lang="en-IN" sz="2400" b="1" u="sng" dirty="0">
              <a:latin typeface="Times New Roman" panose="02020603050405020304" pitchFamily="18" charset="0"/>
              <a:cs typeface="Times New Roman" panose="02020603050405020304" pitchFamily="18" charset="0"/>
            </a:endParaRPr>
          </a:p>
          <a:p>
            <a:pPr marL="0" indent="0" algn="just">
              <a:lnSpc>
                <a:spcPct val="150000"/>
              </a:lnSpc>
              <a:buNone/>
            </a:pPr>
            <a:r>
              <a:rPr lang="en-IN" sz="2400" dirty="0">
                <a:latin typeface="Times New Roman" panose="02020603050405020304" pitchFamily="18" charset="0"/>
                <a:cs typeface="Times New Roman" panose="02020603050405020304" pitchFamily="18" charset="0"/>
              </a:rPr>
              <a:t>It is done after getting all completed forms or schedules in office.</a:t>
            </a:r>
          </a:p>
        </p:txBody>
      </p:sp>
    </p:spTree>
    <p:extLst>
      <p:ext uri="{BB962C8B-B14F-4D97-AF65-F5344CB8AC3E}">
        <p14:creationId xmlns:p14="http://schemas.microsoft.com/office/powerpoint/2010/main" val="4143652256"/>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EFDAB-B93F-DC0C-A3B4-F443148F6448}"/>
              </a:ext>
            </a:extLst>
          </p:cNvPr>
          <p:cNvSpPr>
            <a:spLocks noGrp="1"/>
          </p:cNvSpPr>
          <p:nvPr>
            <p:ph type="title"/>
          </p:nvPr>
        </p:nvSpPr>
        <p:spPr>
          <a:xfrm>
            <a:off x="2895600" y="203201"/>
            <a:ext cx="8610600" cy="711199"/>
          </a:xfrm>
        </p:spPr>
        <p:txBody>
          <a:bodyPr>
            <a:noAutofit/>
          </a:bodyPr>
          <a:lstStyle/>
          <a:p>
            <a:pPr algn="just"/>
            <a:r>
              <a:rPr lang="en-IN" sz="4800" b="1" u="sng" dirty="0">
                <a:latin typeface="Times New Roman" panose="02020603050405020304" pitchFamily="18" charset="0"/>
                <a:cs typeface="Times New Roman" panose="02020603050405020304" pitchFamily="18" charset="0"/>
              </a:rPr>
              <a:t>coding</a:t>
            </a:r>
          </a:p>
        </p:txBody>
      </p:sp>
      <p:sp>
        <p:nvSpPr>
          <p:cNvPr id="3" name="Content Placeholder 2">
            <a:extLst>
              <a:ext uri="{FF2B5EF4-FFF2-40B4-BE49-F238E27FC236}">
                <a16:creationId xmlns:a16="http://schemas.microsoft.com/office/drawing/2014/main" id="{B3932F99-C138-71C3-35B8-19C3C1754201}"/>
              </a:ext>
            </a:extLst>
          </p:cNvPr>
          <p:cNvSpPr>
            <a:spLocks noGrp="1"/>
          </p:cNvSpPr>
          <p:nvPr>
            <p:ph idx="1"/>
          </p:nvPr>
        </p:nvSpPr>
        <p:spPr>
          <a:xfrm>
            <a:off x="162560" y="1016000"/>
            <a:ext cx="11846560" cy="5638799"/>
          </a:xfrm>
        </p:spPr>
        <p:txBody>
          <a:bodyPr/>
          <a:lstStyle/>
          <a:p>
            <a:pPr marL="0" indent="0" algn="just">
              <a:lnSpc>
                <a:spcPct val="150000"/>
              </a:lnSpc>
              <a:buNone/>
            </a:pPr>
            <a:r>
              <a:rPr lang="en-IN" sz="2400" dirty="0">
                <a:latin typeface="Times New Roman" panose="02020603050405020304" pitchFamily="18" charset="0"/>
                <a:cs typeface="Times New Roman" panose="02020603050405020304" pitchFamily="18" charset="0"/>
              </a:rPr>
              <a:t>Coding is an act of assigning symbols or numerals to the response in a questionnaire or schedule. The purpose of coding is to classify or tabulate the data for further processing. Coding is a means of quantifying the qualitative data</a:t>
            </a:r>
            <a:r>
              <a:rPr lang="en-IN" dirty="0"/>
              <a:t>.</a:t>
            </a:r>
          </a:p>
          <a:p>
            <a:pPr marL="0" indent="0">
              <a:buNone/>
            </a:pPr>
            <a:r>
              <a:rPr lang="en-IN" sz="3600" b="1" u="sng" dirty="0">
                <a:latin typeface="Times New Roman" panose="02020603050405020304" pitchFamily="18" charset="0"/>
                <a:cs typeface="Times New Roman" panose="02020603050405020304" pitchFamily="18" charset="0"/>
              </a:rPr>
              <a:t>Coding rules</a:t>
            </a:r>
            <a:r>
              <a:rPr lang="en-IN" dirty="0"/>
              <a:t>:</a:t>
            </a:r>
          </a:p>
          <a:p>
            <a:pPr marL="457200" indent="-457200" algn="just">
              <a:lnSpc>
                <a:spcPct val="150000"/>
              </a:lnSpc>
              <a:buFont typeface="+mj-lt"/>
              <a:buAutoNum type="arabicPeriod"/>
            </a:pPr>
            <a:r>
              <a:rPr lang="en-IN" sz="2400" dirty="0">
                <a:latin typeface="Times New Roman" panose="02020603050405020304" pitchFamily="18" charset="0"/>
                <a:cs typeface="Times New Roman" panose="02020603050405020304" pitchFamily="18" charset="0"/>
              </a:rPr>
              <a:t>Give each respondent a code number for identification.</a:t>
            </a:r>
          </a:p>
          <a:p>
            <a:pPr marL="457200" indent="-457200" algn="just">
              <a:lnSpc>
                <a:spcPct val="150000"/>
              </a:lnSpc>
              <a:buFont typeface="+mj-lt"/>
              <a:buAutoNum type="arabicPeriod"/>
            </a:pPr>
            <a:r>
              <a:rPr lang="en-IN" sz="2400" dirty="0">
                <a:latin typeface="Times New Roman" panose="02020603050405020304" pitchFamily="18" charset="0"/>
                <a:cs typeface="Times New Roman" panose="02020603050405020304" pitchFamily="18" charset="0"/>
              </a:rPr>
              <a:t>Provide code number for each question.</a:t>
            </a:r>
          </a:p>
          <a:p>
            <a:pPr marL="457200" indent="-457200" algn="just">
              <a:lnSpc>
                <a:spcPct val="150000"/>
              </a:lnSpc>
              <a:buFont typeface="+mj-lt"/>
              <a:buAutoNum type="arabicPeriod"/>
            </a:pPr>
            <a:r>
              <a:rPr lang="en-IN" sz="2400" dirty="0">
                <a:latin typeface="Times New Roman" panose="02020603050405020304" pitchFamily="18" charset="0"/>
                <a:cs typeface="Times New Roman" panose="02020603050405020304" pitchFamily="18" charset="0"/>
              </a:rPr>
              <a:t>All responses including ‘don’t know’, ‘no opinion’ etc are to be coded.</a:t>
            </a:r>
          </a:p>
          <a:p>
            <a:pPr marL="457200" indent="-457200" algn="just">
              <a:lnSpc>
                <a:spcPct val="150000"/>
              </a:lnSpc>
              <a:buFont typeface="+mj-lt"/>
              <a:buAutoNum type="arabicPeriod"/>
            </a:pPr>
            <a:r>
              <a:rPr lang="en-IN" sz="2400" dirty="0">
                <a:latin typeface="Times New Roman" panose="02020603050405020304" pitchFamily="18" charset="0"/>
                <a:cs typeface="Times New Roman" panose="02020603050405020304" pitchFamily="18" charset="0"/>
              </a:rPr>
              <a:t>Assign additional codes to partially coded questions.</a:t>
            </a:r>
          </a:p>
        </p:txBody>
      </p:sp>
    </p:spTree>
    <p:extLst>
      <p:ext uri="{BB962C8B-B14F-4D97-AF65-F5344CB8AC3E}">
        <p14:creationId xmlns:p14="http://schemas.microsoft.com/office/powerpoint/2010/main" val="3784841481"/>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7C9B4-B20E-D12E-5D8B-B3684F8C109D}"/>
              </a:ext>
            </a:extLst>
          </p:cNvPr>
          <p:cNvSpPr>
            <a:spLocks noGrp="1"/>
          </p:cNvSpPr>
          <p:nvPr>
            <p:ph type="title"/>
          </p:nvPr>
        </p:nvSpPr>
        <p:spPr>
          <a:xfrm>
            <a:off x="1137920" y="254001"/>
            <a:ext cx="7904480" cy="894079"/>
          </a:xfrm>
        </p:spPr>
        <p:txBody>
          <a:bodyPr>
            <a:normAutofit/>
          </a:bodyPr>
          <a:lstStyle/>
          <a:p>
            <a:pPr algn="ctr"/>
            <a:r>
              <a:rPr lang="en-IN" sz="4800" b="1" u="sng" dirty="0">
                <a:latin typeface="Times New Roman" panose="02020603050405020304" pitchFamily="18" charset="0"/>
                <a:cs typeface="Times New Roman" panose="02020603050405020304" pitchFamily="18" charset="0"/>
              </a:rPr>
              <a:t>Organisation</a:t>
            </a:r>
          </a:p>
        </p:txBody>
      </p:sp>
      <p:sp>
        <p:nvSpPr>
          <p:cNvPr id="3" name="Content Placeholder 2">
            <a:extLst>
              <a:ext uri="{FF2B5EF4-FFF2-40B4-BE49-F238E27FC236}">
                <a16:creationId xmlns:a16="http://schemas.microsoft.com/office/drawing/2014/main" id="{40EBAAD4-7B66-CB61-87A5-E3A2D181B599}"/>
              </a:ext>
            </a:extLst>
          </p:cNvPr>
          <p:cNvSpPr>
            <a:spLocks noGrp="1"/>
          </p:cNvSpPr>
          <p:nvPr>
            <p:ph idx="1"/>
          </p:nvPr>
        </p:nvSpPr>
        <p:spPr>
          <a:xfrm>
            <a:off x="172720" y="1148080"/>
            <a:ext cx="12019280" cy="5070605"/>
          </a:xfrm>
        </p:spPr>
        <p:txBody>
          <a:bodyPr>
            <a:normAutofit/>
          </a:bodyPr>
          <a:lstStyle/>
          <a:p>
            <a:pPr algn="just">
              <a:lnSpc>
                <a:spcPct val="150000"/>
              </a:lnSpc>
            </a:pPr>
            <a:r>
              <a:rPr lang="en-IN" sz="2800" dirty="0">
                <a:latin typeface="Times New Roman" panose="02020603050405020304" pitchFamily="18" charset="0"/>
                <a:cs typeface="Times New Roman" panose="02020603050405020304" pitchFamily="18" charset="0"/>
              </a:rPr>
              <a:t>The data information collected through different sources should be organized. The first task in this regard is to develop a master chart.</a:t>
            </a:r>
          </a:p>
        </p:txBody>
      </p:sp>
    </p:spTree>
    <p:extLst>
      <p:ext uri="{BB962C8B-B14F-4D97-AF65-F5344CB8AC3E}">
        <p14:creationId xmlns:p14="http://schemas.microsoft.com/office/powerpoint/2010/main" val="3603459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CF70C-6166-93FA-8AF3-C3DA12AD3051}"/>
              </a:ext>
            </a:extLst>
          </p:cNvPr>
          <p:cNvSpPr>
            <a:spLocks noGrp="1"/>
          </p:cNvSpPr>
          <p:nvPr>
            <p:ph type="title"/>
          </p:nvPr>
        </p:nvSpPr>
        <p:spPr>
          <a:xfrm>
            <a:off x="2895600" y="121921"/>
            <a:ext cx="8610600" cy="833119"/>
          </a:xfrm>
        </p:spPr>
        <p:txBody>
          <a:bodyPr>
            <a:normAutofit/>
          </a:bodyPr>
          <a:lstStyle/>
          <a:p>
            <a:pPr algn="just"/>
            <a:r>
              <a:rPr lang="en-IN" sz="4800" b="1" u="sng" dirty="0">
                <a:latin typeface="Times New Roman" panose="02020603050405020304" pitchFamily="18" charset="0"/>
                <a:cs typeface="Times New Roman" panose="02020603050405020304" pitchFamily="18" charset="0"/>
              </a:rPr>
              <a:t>classification</a:t>
            </a:r>
          </a:p>
        </p:txBody>
      </p:sp>
      <p:sp>
        <p:nvSpPr>
          <p:cNvPr id="3" name="Content Placeholder 2">
            <a:extLst>
              <a:ext uri="{FF2B5EF4-FFF2-40B4-BE49-F238E27FC236}">
                <a16:creationId xmlns:a16="http://schemas.microsoft.com/office/drawing/2014/main" id="{A8353249-6857-698D-1E43-6AF63FAA7893}"/>
              </a:ext>
            </a:extLst>
          </p:cNvPr>
          <p:cNvSpPr>
            <a:spLocks noGrp="1"/>
          </p:cNvSpPr>
          <p:nvPr>
            <p:ph idx="1"/>
          </p:nvPr>
        </p:nvSpPr>
        <p:spPr>
          <a:xfrm>
            <a:off x="101600" y="955040"/>
            <a:ext cx="11866880" cy="5699760"/>
          </a:xfrm>
        </p:spPr>
        <p:txBody>
          <a:bodyPr>
            <a:normAutofit lnSpcReduction="10000"/>
          </a:bodyPr>
          <a:lstStyle/>
          <a:p>
            <a:pPr marL="0" indent="0" algn="just">
              <a:lnSpc>
                <a:spcPct val="150000"/>
              </a:lnSpc>
              <a:buNone/>
            </a:pPr>
            <a:r>
              <a:rPr lang="en-IN" sz="2400" dirty="0">
                <a:latin typeface="Times New Roman" panose="02020603050405020304" pitchFamily="18" charset="0"/>
                <a:cs typeface="Times New Roman" panose="02020603050405020304" pitchFamily="18" charset="0"/>
              </a:rPr>
              <a:t>Classification of the data is the process of grouping of related facts on the basis of certain common characteristics. The process of arranging data in groups according to similarities is called Classification.</a:t>
            </a:r>
          </a:p>
          <a:p>
            <a:pPr marL="0" indent="0" algn="just">
              <a:lnSpc>
                <a:spcPct val="150000"/>
              </a:lnSpc>
              <a:buNone/>
            </a:pPr>
            <a:r>
              <a:rPr lang="en-IN" sz="2800" b="1" u="sng" dirty="0">
                <a:latin typeface="Times New Roman" panose="02020603050405020304" pitchFamily="18" charset="0"/>
                <a:cs typeface="Times New Roman" panose="02020603050405020304" pitchFamily="18" charset="0"/>
              </a:rPr>
              <a:t>Objectives of Classification</a:t>
            </a:r>
          </a:p>
          <a:p>
            <a:pPr algn="just">
              <a:lnSpc>
                <a:spcPct val="160000"/>
              </a:lnSpc>
            </a:pPr>
            <a:r>
              <a:rPr lang="en-IN" sz="2400" dirty="0">
                <a:latin typeface="Times New Roman" panose="02020603050405020304" pitchFamily="18" charset="0"/>
                <a:cs typeface="Times New Roman" panose="02020603050405020304" pitchFamily="18" charset="0"/>
              </a:rPr>
              <a:t>To condense the mass of data</a:t>
            </a:r>
          </a:p>
          <a:p>
            <a:pPr algn="just">
              <a:lnSpc>
                <a:spcPct val="160000"/>
              </a:lnSpc>
            </a:pPr>
            <a:r>
              <a:rPr lang="en-IN" sz="2400" dirty="0">
                <a:latin typeface="Times New Roman" panose="02020603050405020304" pitchFamily="18" charset="0"/>
                <a:cs typeface="Times New Roman" panose="02020603050405020304" pitchFamily="18" charset="0"/>
              </a:rPr>
              <a:t>To organize the scattered data</a:t>
            </a:r>
          </a:p>
          <a:p>
            <a:pPr algn="just">
              <a:lnSpc>
                <a:spcPct val="160000"/>
              </a:lnSpc>
            </a:pPr>
            <a:r>
              <a:rPr lang="en-IN" sz="2400" dirty="0">
                <a:latin typeface="Times New Roman" panose="02020603050405020304" pitchFamily="18" charset="0"/>
                <a:cs typeface="Times New Roman" panose="02020603050405020304" pitchFamily="18" charset="0"/>
              </a:rPr>
              <a:t>To facilitate comparison</a:t>
            </a:r>
          </a:p>
          <a:p>
            <a:pPr algn="just">
              <a:lnSpc>
                <a:spcPct val="160000"/>
              </a:lnSpc>
            </a:pPr>
            <a:r>
              <a:rPr lang="en-IN" sz="2400" dirty="0">
                <a:latin typeface="Times New Roman" panose="02020603050405020304" pitchFamily="18" charset="0"/>
                <a:cs typeface="Times New Roman" panose="02020603050405020304" pitchFamily="18" charset="0"/>
              </a:rPr>
              <a:t>To identify the features of data at a glance</a:t>
            </a:r>
          </a:p>
          <a:p>
            <a:pPr algn="just">
              <a:lnSpc>
                <a:spcPct val="160000"/>
              </a:lnSpc>
            </a:pPr>
            <a:r>
              <a:rPr lang="en-IN" sz="2400" dirty="0">
                <a:latin typeface="Times New Roman" panose="02020603050405020304" pitchFamily="18" charset="0"/>
                <a:cs typeface="Times New Roman" panose="02020603050405020304" pitchFamily="18" charset="0"/>
              </a:rPr>
              <a:t>To eliminate unnecessary data</a:t>
            </a:r>
          </a:p>
        </p:txBody>
      </p:sp>
    </p:spTree>
    <p:extLst>
      <p:ext uri="{BB962C8B-B14F-4D97-AF65-F5344CB8AC3E}">
        <p14:creationId xmlns:p14="http://schemas.microsoft.com/office/powerpoint/2010/main" val="2164349935"/>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43DEC-9B3E-0869-4A37-806CD706212E}"/>
              </a:ext>
            </a:extLst>
          </p:cNvPr>
          <p:cNvSpPr>
            <a:spLocks noGrp="1"/>
          </p:cNvSpPr>
          <p:nvPr>
            <p:ph type="title"/>
          </p:nvPr>
        </p:nvSpPr>
        <p:spPr>
          <a:xfrm>
            <a:off x="2895600" y="-142240"/>
            <a:ext cx="8610600" cy="1402081"/>
          </a:xfrm>
        </p:spPr>
        <p:txBody>
          <a:bodyPr>
            <a:normAutofit/>
          </a:bodyPr>
          <a:lstStyle/>
          <a:p>
            <a:pPr algn="just"/>
            <a:r>
              <a:rPr lang="en-IN" sz="4800" b="1" u="sng" dirty="0">
                <a:latin typeface="Times New Roman" panose="02020603050405020304" pitchFamily="18" charset="0"/>
                <a:cs typeface="Times New Roman" panose="02020603050405020304" pitchFamily="18" charset="0"/>
              </a:rPr>
              <a:t>Types of classification</a:t>
            </a:r>
          </a:p>
        </p:txBody>
      </p:sp>
      <p:sp>
        <p:nvSpPr>
          <p:cNvPr id="3" name="Content Placeholder 2">
            <a:extLst>
              <a:ext uri="{FF2B5EF4-FFF2-40B4-BE49-F238E27FC236}">
                <a16:creationId xmlns:a16="http://schemas.microsoft.com/office/drawing/2014/main" id="{A6E03564-3551-31C1-64DF-734A8098ABCD}"/>
              </a:ext>
            </a:extLst>
          </p:cNvPr>
          <p:cNvSpPr>
            <a:spLocks noGrp="1"/>
          </p:cNvSpPr>
          <p:nvPr>
            <p:ph idx="1"/>
          </p:nvPr>
        </p:nvSpPr>
        <p:spPr>
          <a:xfrm>
            <a:off x="116840" y="985520"/>
            <a:ext cx="11958320" cy="5760720"/>
          </a:xfrm>
        </p:spPr>
        <p:txBody>
          <a:bodyPr>
            <a:normAutofit/>
          </a:bodyPr>
          <a:lstStyle/>
          <a:p>
            <a:pPr algn="just">
              <a:lnSpc>
                <a:spcPct val="150000"/>
              </a:lnSpc>
            </a:pPr>
            <a:r>
              <a:rPr lang="en-IN" sz="2300" dirty="0">
                <a:latin typeface="Times New Roman" panose="02020603050405020304" pitchFamily="18" charset="0"/>
                <a:cs typeface="Times New Roman" panose="02020603050405020304" pitchFamily="18" charset="0"/>
              </a:rPr>
              <a:t>Qualitative classification:</a:t>
            </a:r>
          </a:p>
          <a:p>
            <a:pPr marL="0" indent="0" algn="just">
              <a:lnSpc>
                <a:spcPct val="150000"/>
              </a:lnSpc>
              <a:buNone/>
            </a:pPr>
            <a:r>
              <a:rPr lang="en-IN" sz="2300" dirty="0">
                <a:latin typeface="Times New Roman" panose="02020603050405020304" pitchFamily="18" charset="0"/>
                <a:cs typeface="Times New Roman" panose="02020603050405020304" pitchFamily="18" charset="0"/>
              </a:rPr>
              <a:t>	classification of data on the basis of some attributes like educational qualification, gender etc.</a:t>
            </a:r>
          </a:p>
          <a:p>
            <a:pPr algn="just">
              <a:lnSpc>
                <a:spcPct val="150000"/>
              </a:lnSpc>
            </a:pPr>
            <a:r>
              <a:rPr lang="en-IN" sz="2300" dirty="0">
                <a:latin typeface="Times New Roman" panose="02020603050405020304" pitchFamily="18" charset="0"/>
                <a:cs typeface="Times New Roman" panose="02020603050405020304" pitchFamily="18" charset="0"/>
              </a:rPr>
              <a:t>Geographical classification:</a:t>
            </a:r>
          </a:p>
          <a:p>
            <a:pPr marL="0" indent="0" algn="just">
              <a:lnSpc>
                <a:spcPct val="150000"/>
              </a:lnSpc>
              <a:buNone/>
            </a:pPr>
            <a:r>
              <a:rPr lang="en-IN" sz="2300" dirty="0">
                <a:latin typeface="Times New Roman" panose="02020603050405020304" pitchFamily="18" charset="0"/>
                <a:cs typeface="Times New Roman" panose="02020603050405020304" pitchFamily="18" charset="0"/>
              </a:rPr>
              <a:t>	classification on the basis of geographical areas like state, districts, regions etc.</a:t>
            </a:r>
          </a:p>
          <a:p>
            <a:pPr algn="just">
              <a:lnSpc>
                <a:spcPct val="150000"/>
              </a:lnSpc>
            </a:pPr>
            <a:r>
              <a:rPr lang="en-IN" sz="2300" dirty="0">
                <a:latin typeface="Times New Roman" panose="02020603050405020304" pitchFamily="18" charset="0"/>
                <a:cs typeface="Times New Roman" panose="02020603050405020304" pitchFamily="18" charset="0"/>
              </a:rPr>
              <a:t>Chronological classification:</a:t>
            </a:r>
          </a:p>
          <a:p>
            <a:pPr marL="0" indent="0" algn="just">
              <a:lnSpc>
                <a:spcPct val="150000"/>
              </a:lnSpc>
              <a:buNone/>
            </a:pPr>
            <a:r>
              <a:rPr lang="en-IN" sz="2300" dirty="0">
                <a:latin typeface="Times New Roman" panose="02020603050405020304" pitchFamily="18" charset="0"/>
                <a:cs typeface="Times New Roman" panose="02020603050405020304" pitchFamily="18" charset="0"/>
              </a:rPr>
              <a:t>	classification on basis of time like year, month etc.</a:t>
            </a:r>
          </a:p>
          <a:p>
            <a:pPr algn="just">
              <a:lnSpc>
                <a:spcPct val="150000"/>
              </a:lnSpc>
            </a:pPr>
            <a:r>
              <a:rPr lang="en-IN" sz="2300" dirty="0">
                <a:latin typeface="Times New Roman" panose="02020603050405020304" pitchFamily="18" charset="0"/>
                <a:cs typeface="Times New Roman" panose="02020603050405020304" pitchFamily="18" charset="0"/>
              </a:rPr>
              <a:t>Quantitative classification:</a:t>
            </a:r>
          </a:p>
          <a:p>
            <a:pPr marL="0" indent="0" algn="just">
              <a:lnSpc>
                <a:spcPct val="150000"/>
              </a:lnSpc>
              <a:buNone/>
            </a:pPr>
            <a:r>
              <a:rPr lang="en-IN" sz="2300" dirty="0">
                <a:latin typeface="Times New Roman" panose="02020603050405020304" pitchFamily="18" charset="0"/>
                <a:cs typeface="Times New Roman" panose="02020603050405020304" pitchFamily="18" charset="0"/>
              </a:rPr>
              <a:t>	classification on the basis of quantity. Examples are: height, weight, income, profit, etc….</a:t>
            </a:r>
          </a:p>
        </p:txBody>
      </p:sp>
    </p:spTree>
    <p:extLst>
      <p:ext uri="{BB962C8B-B14F-4D97-AF65-F5344CB8AC3E}">
        <p14:creationId xmlns:p14="http://schemas.microsoft.com/office/powerpoint/2010/main" val="2736836703"/>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94904-841A-DBAD-0E60-219C10263336}"/>
              </a:ext>
            </a:extLst>
          </p:cNvPr>
          <p:cNvSpPr>
            <a:spLocks noGrp="1"/>
          </p:cNvSpPr>
          <p:nvPr>
            <p:ph type="title"/>
          </p:nvPr>
        </p:nvSpPr>
        <p:spPr>
          <a:xfrm>
            <a:off x="2895600" y="152401"/>
            <a:ext cx="8610600" cy="934720"/>
          </a:xfrm>
        </p:spPr>
        <p:txBody>
          <a:bodyPr>
            <a:noAutofit/>
          </a:bodyPr>
          <a:lstStyle/>
          <a:p>
            <a:pPr algn="just"/>
            <a:r>
              <a:rPr lang="en-IN" sz="6600" b="1" u="sng" dirty="0">
                <a:latin typeface="Times New Roman" panose="02020603050405020304" pitchFamily="18" charset="0"/>
                <a:cs typeface="Times New Roman" panose="02020603050405020304" pitchFamily="18" charset="0"/>
              </a:rPr>
              <a:t>tabulation</a:t>
            </a:r>
          </a:p>
        </p:txBody>
      </p:sp>
      <p:sp>
        <p:nvSpPr>
          <p:cNvPr id="3" name="Content Placeholder 2">
            <a:extLst>
              <a:ext uri="{FF2B5EF4-FFF2-40B4-BE49-F238E27FC236}">
                <a16:creationId xmlns:a16="http://schemas.microsoft.com/office/drawing/2014/main" id="{380B9C0E-5C88-ECBB-081E-FF868D40252C}"/>
              </a:ext>
            </a:extLst>
          </p:cNvPr>
          <p:cNvSpPr>
            <a:spLocks noGrp="1"/>
          </p:cNvSpPr>
          <p:nvPr>
            <p:ph idx="1"/>
          </p:nvPr>
        </p:nvSpPr>
        <p:spPr>
          <a:xfrm>
            <a:off x="142240" y="1209040"/>
            <a:ext cx="11887200" cy="5415280"/>
          </a:xfrm>
        </p:spPr>
        <p:txBody>
          <a:bodyPr>
            <a:normAutofit fontScale="92500" lnSpcReduction="20000"/>
          </a:bodyPr>
          <a:lstStyle/>
          <a:p>
            <a:pPr marL="0" indent="0" algn="just">
              <a:lnSpc>
                <a:spcPct val="150000"/>
              </a:lnSpc>
              <a:buNone/>
            </a:pPr>
            <a:r>
              <a:rPr lang="en-IN" sz="2400" dirty="0">
                <a:latin typeface="Times New Roman" panose="02020603050405020304" pitchFamily="18" charset="0"/>
                <a:cs typeface="Times New Roman" panose="02020603050405020304" pitchFamily="18" charset="0"/>
              </a:rPr>
              <a:t>Tabulation is the orderly arrangement of raw data in columns and rows. It is the summarization of results in the form of statistical tables. It is done on the basis of classification of data.</a:t>
            </a:r>
          </a:p>
          <a:p>
            <a:pPr marL="0" indent="0" algn="just">
              <a:lnSpc>
                <a:spcPct val="150000"/>
              </a:lnSpc>
              <a:buNone/>
            </a:pPr>
            <a:r>
              <a:rPr lang="en-IN" sz="3200" b="1" u="sng" dirty="0">
                <a:latin typeface="Times New Roman" panose="02020603050405020304" pitchFamily="18" charset="0"/>
                <a:cs typeface="Times New Roman" panose="02020603050405020304" pitchFamily="18" charset="0"/>
              </a:rPr>
              <a:t>Objectives :</a:t>
            </a:r>
          </a:p>
          <a:p>
            <a:pPr algn="just">
              <a:lnSpc>
                <a:spcPct val="160000"/>
              </a:lnSpc>
            </a:pPr>
            <a:r>
              <a:rPr lang="en-IN" sz="2400" dirty="0">
                <a:latin typeface="Times New Roman" panose="02020603050405020304" pitchFamily="18" charset="0"/>
                <a:cs typeface="Times New Roman" panose="02020603050405020304" pitchFamily="18" charset="0"/>
              </a:rPr>
              <a:t>To clarify the purpose of enquiry.</a:t>
            </a:r>
          </a:p>
          <a:p>
            <a:pPr algn="just">
              <a:lnSpc>
                <a:spcPct val="160000"/>
              </a:lnSpc>
            </a:pPr>
            <a:r>
              <a:rPr lang="en-IN" sz="2400" dirty="0">
                <a:latin typeface="Times New Roman" panose="02020603050405020304" pitchFamily="18" charset="0"/>
                <a:cs typeface="Times New Roman" panose="02020603050405020304" pitchFamily="18" charset="0"/>
              </a:rPr>
              <a:t>To make the significance of data clear.</a:t>
            </a:r>
          </a:p>
          <a:p>
            <a:pPr algn="just">
              <a:lnSpc>
                <a:spcPct val="160000"/>
              </a:lnSpc>
            </a:pPr>
            <a:r>
              <a:rPr lang="en-IN" sz="2400" dirty="0">
                <a:latin typeface="Times New Roman" panose="02020603050405020304" pitchFamily="18" charset="0"/>
                <a:cs typeface="Times New Roman" panose="02020603050405020304" pitchFamily="18" charset="0"/>
              </a:rPr>
              <a:t>To express the data in least possible space.</a:t>
            </a:r>
          </a:p>
          <a:p>
            <a:pPr algn="just">
              <a:lnSpc>
                <a:spcPct val="160000"/>
              </a:lnSpc>
            </a:pPr>
            <a:r>
              <a:rPr lang="en-IN" sz="2400" dirty="0">
                <a:latin typeface="Times New Roman" panose="02020603050405020304" pitchFamily="18" charset="0"/>
                <a:cs typeface="Times New Roman" panose="02020603050405020304" pitchFamily="18" charset="0"/>
              </a:rPr>
              <a:t>To enable comparative study.</a:t>
            </a:r>
          </a:p>
          <a:p>
            <a:pPr algn="just">
              <a:lnSpc>
                <a:spcPct val="160000"/>
              </a:lnSpc>
            </a:pPr>
            <a:r>
              <a:rPr lang="en-IN" sz="2400" dirty="0">
                <a:latin typeface="Times New Roman" panose="02020603050405020304" pitchFamily="18" charset="0"/>
                <a:cs typeface="Times New Roman" panose="02020603050405020304" pitchFamily="18" charset="0"/>
              </a:rPr>
              <a:t>To eliminate unnecessary data.</a:t>
            </a:r>
          </a:p>
          <a:p>
            <a:pPr algn="just">
              <a:lnSpc>
                <a:spcPct val="160000"/>
              </a:lnSpc>
            </a:pPr>
            <a:r>
              <a:rPr lang="en-IN" sz="2400" dirty="0">
                <a:latin typeface="Times New Roman" panose="02020603050405020304" pitchFamily="18" charset="0"/>
                <a:cs typeface="Times New Roman" panose="02020603050405020304" pitchFamily="18" charset="0"/>
              </a:rPr>
              <a:t>To help in further analysis of the data.</a:t>
            </a:r>
          </a:p>
        </p:txBody>
      </p:sp>
    </p:spTree>
    <p:extLst>
      <p:ext uri="{BB962C8B-B14F-4D97-AF65-F5344CB8AC3E}">
        <p14:creationId xmlns:p14="http://schemas.microsoft.com/office/powerpoint/2010/main" val="275503574"/>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B6D33-7922-A449-7A2D-D11607F95637}"/>
              </a:ext>
            </a:extLst>
          </p:cNvPr>
          <p:cNvSpPr>
            <a:spLocks noGrp="1"/>
          </p:cNvSpPr>
          <p:nvPr>
            <p:ph type="title"/>
          </p:nvPr>
        </p:nvSpPr>
        <p:spPr>
          <a:xfrm>
            <a:off x="2489200" y="236053"/>
            <a:ext cx="8610600" cy="759627"/>
          </a:xfrm>
        </p:spPr>
        <p:txBody>
          <a:bodyPr>
            <a:normAutofit/>
          </a:bodyPr>
          <a:lstStyle/>
          <a:p>
            <a:pPr algn="just"/>
            <a:r>
              <a:rPr lang="en-IN" sz="4400" b="1" u="sng" dirty="0">
                <a:latin typeface="Times New Roman" panose="02020603050405020304" pitchFamily="18" charset="0"/>
                <a:cs typeface="Times New Roman" panose="02020603050405020304" pitchFamily="18" charset="0"/>
              </a:rPr>
              <a:t>Principles of tabulation</a:t>
            </a:r>
          </a:p>
        </p:txBody>
      </p:sp>
      <p:sp>
        <p:nvSpPr>
          <p:cNvPr id="3" name="Content Placeholder 2">
            <a:extLst>
              <a:ext uri="{FF2B5EF4-FFF2-40B4-BE49-F238E27FC236}">
                <a16:creationId xmlns:a16="http://schemas.microsoft.com/office/drawing/2014/main" id="{036DE14B-D021-07A6-A1C8-EEF0A015342B}"/>
              </a:ext>
            </a:extLst>
          </p:cNvPr>
          <p:cNvSpPr>
            <a:spLocks noGrp="1"/>
          </p:cNvSpPr>
          <p:nvPr>
            <p:ph idx="1"/>
          </p:nvPr>
        </p:nvSpPr>
        <p:spPr>
          <a:xfrm>
            <a:off x="121920" y="1066800"/>
            <a:ext cx="11917680" cy="5555147"/>
          </a:xfrm>
        </p:spPr>
        <p:txBody>
          <a:bodyPr>
            <a:normAutofit fontScale="92500"/>
          </a:bodyPr>
          <a:lstStyle/>
          <a:p>
            <a:pPr algn="just">
              <a:lnSpc>
                <a:spcPct val="150000"/>
              </a:lnSpc>
            </a:pPr>
            <a:r>
              <a:rPr lang="en-IN" sz="2400" dirty="0">
                <a:latin typeface="Times New Roman" panose="02020603050405020304" pitchFamily="18" charset="0"/>
                <a:cs typeface="Times New Roman" panose="02020603050405020304" pitchFamily="18" charset="0"/>
              </a:rPr>
              <a:t>Table should have a clear, concise and adequate title.</a:t>
            </a:r>
          </a:p>
          <a:p>
            <a:pPr algn="just">
              <a:lnSpc>
                <a:spcPct val="150000"/>
              </a:lnSpc>
            </a:pPr>
            <a:r>
              <a:rPr lang="en-IN" sz="2400" dirty="0">
                <a:latin typeface="Times New Roman" panose="02020603050405020304" pitchFamily="18" charset="0"/>
                <a:cs typeface="Times New Roman" panose="02020603050405020304" pitchFamily="18" charset="0"/>
              </a:rPr>
              <a:t>Every table should have a distinct number for easy references.</a:t>
            </a:r>
          </a:p>
          <a:p>
            <a:pPr algn="just">
              <a:lnSpc>
                <a:spcPct val="150000"/>
              </a:lnSpc>
            </a:pPr>
            <a:r>
              <a:rPr lang="en-IN" sz="2400" dirty="0">
                <a:latin typeface="Times New Roman" panose="02020603050405020304" pitchFamily="18" charset="0"/>
                <a:cs typeface="Times New Roman" panose="02020603050405020304" pitchFamily="18" charset="0"/>
              </a:rPr>
              <a:t>The caption and stubs should be arranged in a systematic order.</a:t>
            </a:r>
          </a:p>
          <a:p>
            <a:pPr algn="just">
              <a:lnSpc>
                <a:spcPct val="150000"/>
              </a:lnSpc>
            </a:pPr>
            <a:r>
              <a:rPr lang="en-IN" sz="2400" dirty="0">
                <a:latin typeface="Times New Roman" panose="02020603050405020304" pitchFamily="18" charset="0"/>
                <a:cs typeface="Times New Roman" panose="02020603050405020304" pitchFamily="18" charset="0"/>
              </a:rPr>
              <a:t>The unit of measurement should be clearly defined.</a:t>
            </a:r>
          </a:p>
          <a:p>
            <a:pPr algn="just">
              <a:lnSpc>
                <a:spcPct val="150000"/>
              </a:lnSpc>
            </a:pPr>
            <a:r>
              <a:rPr lang="en-IN" sz="2400" dirty="0">
                <a:latin typeface="Times New Roman" panose="02020603050405020304" pitchFamily="18" charset="0"/>
                <a:cs typeface="Times New Roman" panose="02020603050405020304" pitchFamily="18" charset="0"/>
              </a:rPr>
              <a:t>Explanatory foot note if any should be given as footnotes.</a:t>
            </a:r>
          </a:p>
          <a:p>
            <a:pPr algn="just">
              <a:lnSpc>
                <a:spcPct val="150000"/>
              </a:lnSpc>
            </a:pPr>
            <a:r>
              <a:rPr lang="en-IN" sz="2400" dirty="0">
                <a:latin typeface="Times New Roman" panose="02020603050405020304" pitchFamily="18" charset="0"/>
                <a:cs typeface="Times New Roman" panose="02020603050405020304" pitchFamily="18" charset="0"/>
              </a:rPr>
              <a:t>If the data in a series of tables have been obtained from different sources, indicate the specific sources in a place just below the table.</a:t>
            </a:r>
          </a:p>
          <a:p>
            <a:pPr algn="just">
              <a:lnSpc>
                <a:spcPct val="150000"/>
              </a:lnSpc>
            </a:pPr>
            <a:r>
              <a:rPr lang="en-IN" sz="2400" dirty="0">
                <a:latin typeface="Times New Roman" panose="02020603050405020304" pitchFamily="18" charset="0"/>
                <a:cs typeface="Times New Roman" panose="02020603050405020304" pitchFamily="18" charset="0"/>
              </a:rPr>
              <a:t>Abbreviation should be avoided whenever possible and ditto marks should not be used in a table.</a:t>
            </a:r>
          </a:p>
          <a:p>
            <a:pPr algn="just">
              <a:lnSpc>
                <a:spcPct val="150000"/>
              </a:lnSpc>
            </a:pPr>
            <a:r>
              <a:rPr lang="en-IN" sz="2400" dirty="0">
                <a:latin typeface="Times New Roman" panose="02020603050405020304" pitchFamily="18" charset="0"/>
                <a:cs typeface="Times New Roman" panose="02020603050405020304" pitchFamily="18" charset="0"/>
              </a:rPr>
              <a:t>The table should be made as logical, clear, accurate and simple as possible</a:t>
            </a:r>
          </a:p>
        </p:txBody>
      </p:sp>
    </p:spTree>
    <p:extLst>
      <p:ext uri="{BB962C8B-B14F-4D97-AF65-F5344CB8AC3E}">
        <p14:creationId xmlns:p14="http://schemas.microsoft.com/office/powerpoint/2010/main" val="278057490"/>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3072B-6C40-396E-AEE7-D6B902291783}"/>
              </a:ext>
            </a:extLst>
          </p:cNvPr>
          <p:cNvSpPr>
            <a:spLocks noGrp="1"/>
          </p:cNvSpPr>
          <p:nvPr>
            <p:ph type="title"/>
          </p:nvPr>
        </p:nvSpPr>
        <p:spPr>
          <a:xfrm>
            <a:off x="2895600" y="162561"/>
            <a:ext cx="8610600" cy="680720"/>
          </a:xfrm>
        </p:spPr>
        <p:txBody>
          <a:bodyPr>
            <a:noAutofit/>
          </a:bodyPr>
          <a:lstStyle/>
          <a:p>
            <a:pPr algn="just"/>
            <a:r>
              <a:rPr lang="en-IN" sz="8800" b="1" dirty="0">
                <a:latin typeface="Times New Roman" panose="02020603050405020304" pitchFamily="18" charset="0"/>
                <a:cs typeface="Times New Roman" panose="02020603050405020304" pitchFamily="18" charset="0"/>
              </a:rPr>
              <a:t>conclusions</a:t>
            </a:r>
          </a:p>
        </p:txBody>
      </p:sp>
      <p:sp>
        <p:nvSpPr>
          <p:cNvPr id="3" name="Content Placeholder 2">
            <a:extLst>
              <a:ext uri="{FF2B5EF4-FFF2-40B4-BE49-F238E27FC236}">
                <a16:creationId xmlns:a16="http://schemas.microsoft.com/office/drawing/2014/main" id="{77CB8302-FC92-03F7-31D2-F89A0A0C1CD7}"/>
              </a:ext>
            </a:extLst>
          </p:cNvPr>
          <p:cNvSpPr>
            <a:spLocks noGrp="1"/>
          </p:cNvSpPr>
          <p:nvPr>
            <p:ph idx="1"/>
          </p:nvPr>
        </p:nvSpPr>
        <p:spPr>
          <a:xfrm>
            <a:off x="213360" y="1087120"/>
            <a:ext cx="11734800" cy="5608319"/>
          </a:xfrm>
        </p:spPr>
        <p:txBody>
          <a:bodyPr>
            <a:noAutofit/>
          </a:bodyPr>
          <a:lstStyle/>
          <a:p>
            <a:pPr algn="just">
              <a:lnSpc>
                <a:spcPct val="150000"/>
              </a:lnSpc>
            </a:pPr>
            <a:r>
              <a:rPr lang="en-IN" sz="2000" dirty="0">
                <a:latin typeface="Times New Roman" panose="02020603050405020304" pitchFamily="18" charset="0"/>
                <a:cs typeface="Times New Roman" panose="02020603050405020304" pitchFamily="18" charset="0"/>
              </a:rPr>
              <a:t>Data are facts, figures and other relevant materials, past and present serving as basis for study and analysis.</a:t>
            </a:r>
          </a:p>
          <a:p>
            <a:pPr algn="just">
              <a:lnSpc>
                <a:spcPct val="150000"/>
              </a:lnSpc>
            </a:pPr>
            <a:r>
              <a:rPr lang="en-IN" sz="2000" dirty="0">
                <a:latin typeface="Times New Roman" panose="02020603050405020304" pitchFamily="18" charset="0"/>
                <a:cs typeface="Times New Roman" panose="02020603050405020304" pitchFamily="18" charset="0"/>
              </a:rPr>
              <a:t>Importance of data are:</a:t>
            </a:r>
          </a:p>
          <a:p>
            <a:pPr algn="just">
              <a:lnSpc>
                <a:spcPct val="150000"/>
              </a:lnSpc>
              <a:buFont typeface="Wingdings" panose="05000000000000000000" pitchFamily="2" charset="2"/>
              <a:buChar char="v"/>
            </a:pPr>
            <a:r>
              <a:rPr lang="en-IN" sz="2000" dirty="0">
                <a:latin typeface="Times New Roman" panose="02020603050405020304" pitchFamily="18" charset="0"/>
                <a:cs typeface="Times New Roman" panose="02020603050405020304" pitchFamily="18" charset="0"/>
              </a:rPr>
              <a:t>Serves as a bases for analysis</a:t>
            </a:r>
          </a:p>
          <a:p>
            <a:pPr algn="just">
              <a:lnSpc>
                <a:spcPct val="150000"/>
              </a:lnSpc>
              <a:buFont typeface="Wingdings" panose="05000000000000000000" pitchFamily="2" charset="2"/>
              <a:buChar char="v"/>
            </a:pPr>
            <a:r>
              <a:rPr lang="en-IN" sz="2000" dirty="0">
                <a:latin typeface="Times New Roman" panose="02020603050405020304" pitchFamily="18" charset="0"/>
                <a:cs typeface="Times New Roman" panose="02020603050405020304" pitchFamily="18" charset="0"/>
              </a:rPr>
              <a:t>To draw inferences</a:t>
            </a:r>
          </a:p>
          <a:p>
            <a:pPr algn="just">
              <a:lnSpc>
                <a:spcPct val="150000"/>
              </a:lnSpc>
              <a:buFont typeface="Wingdings" panose="05000000000000000000" pitchFamily="2" charset="2"/>
              <a:buChar char="v"/>
            </a:pPr>
            <a:r>
              <a:rPr lang="en-IN" sz="2000" dirty="0">
                <a:latin typeface="Times New Roman" panose="02020603050405020304" pitchFamily="18" charset="0"/>
                <a:cs typeface="Times New Roman" panose="02020603050405020304" pitchFamily="18" charset="0"/>
              </a:rPr>
              <a:t>Quality of study determined by the relevance, reliability and adequacy of collected data</a:t>
            </a:r>
          </a:p>
          <a:p>
            <a:pPr algn="just">
              <a:lnSpc>
                <a:spcPct val="150000"/>
              </a:lnSpc>
              <a:buFont typeface="Wingdings" panose="05000000000000000000" pitchFamily="2" charset="2"/>
              <a:buChar char="v"/>
            </a:pPr>
            <a:r>
              <a:rPr lang="en-IN" sz="2000" dirty="0">
                <a:latin typeface="Times New Roman" panose="02020603050405020304" pitchFamily="18" charset="0"/>
                <a:cs typeface="Times New Roman" panose="02020603050405020304" pitchFamily="18" charset="0"/>
              </a:rPr>
              <a:t>Basis of hypothesis</a:t>
            </a:r>
          </a:p>
          <a:p>
            <a:pPr algn="just">
              <a:lnSpc>
                <a:spcPct val="150000"/>
              </a:lnSpc>
              <a:buFont typeface="Wingdings" panose="05000000000000000000" pitchFamily="2" charset="2"/>
              <a:buChar char="v"/>
            </a:pPr>
            <a:r>
              <a:rPr lang="en-IN" sz="2000" dirty="0">
                <a:latin typeface="Times New Roman" panose="02020603050405020304" pitchFamily="18" charset="0"/>
                <a:cs typeface="Times New Roman" panose="02020603050405020304" pitchFamily="18" charset="0"/>
              </a:rPr>
              <a:t>Provides facts and figures for measurements</a:t>
            </a:r>
          </a:p>
          <a:p>
            <a:pPr algn="just">
              <a:lnSpc>
                <a:spcPct val="150000"/>
              </a:lnSpc>
            </a:pPr>
            <a:r>
              <a:rPr lang="en-IN" sz="2000" dirty="0">
                <a:latin typeface="Times New Roman" panose="02020603050405020304" pitchFamily="18" charset="0"/>
                <a:cs typeface="Times New Roman" panose="02020603050405020304" pitchFamily="18" charset="0"/>
              </a:rPr>
              <a:t>Data are 2 types : </a:t>
            </a:r>
          </a:p>
          <a:p>
            <a:pPr marL="1828800" lvl="3" indent="-457200" algn="just">
              <a:lnSpc>
                <a:spcPct val="150000"/>
              </a:lnSpc>
              <a:buFont typeface="+mj-lt"/>
              <a:buAutoNum type="arabicPeriod"/>
            </a:pPr>
            <a:r>
              <a:rPr lang="en-IN" sz="2000" dirty="0">
                <a:latin typeface="Times New Roman" panose="02020603050405020304" pitchFamily="18" charset="0"/>
                <a:cs typeface="Times New Roman" panose="02020603050405020304" pitchFamily="18" charset="0"/>
              </a:rPr>
              <a:t>Primary Data</a:t>
            </a:r>
          </a:p>
          <a:p>
            <a:pPr marL="1828800" lvl="3" indent="-457200" algn="just">
              <a:lnSpc>
                <a:spcPct val="150000"/>
              </a:lnSpc>
              <a:buFont typeface="+mj-lt"/>
              <a:buAutoNum type="arabicPeriod"/>
            </a:pPr>
            <a:r>
              <a:rPr lang="en-IN" sz="2000" dirty="0">
                <a:latin typeface="Times New Roman" panose="02020603050405020304" pitchFamily="18" charset="0"/>
                <a:cs typeface="Times New Roman" panose="02020603050405020304" pitchFamily="18" charset="0"/>
              </a:rPr>
              <a:t>Secondary Data</a:t>
            </a:r>
          </a:p>
          <a:p>
            <a:pPr marL="1371600" lvl="3" indent="0" algn="just">
              <a:lnSpc>
                <a:spcPct val="150000"/>
              </a:lnSpc>
              <a:buNone/>
            </a:pPr>
            <a:endParaRPr lang="en-IN" sz="2000" dirty="0">
              <a:latin typeface="Times New Roman" panose="02020603050405020304" pitchFamily="18" charset="0"/>
              <a:cs typeface="Times New Roman" panose="02020603050405020304" pitchFamily="18" charset="0"/>
            </a:endParaRPr>
          </a:p>
          <a:p>
            <a:pPr marL="1371600" lvl="3" indent="0" algn="just">
              <a:lnSpc>
                <a:spcPct val="150000"/>
              </a:lnSpc>
              <a:buNone/>
            </a:pPr>
            <a:r>
              <a:rPr lang="en-IN"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32002164"/>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6">
            <a:extLst>
              <a:ext uri="{FF2B5EF4-FFF2-40B4-BE49-F238E27FC236}">
                <a16:creationId xmlns:a16="http://schemas.microsoft.com/office/drawing/2014/main" id="{EF7C2E1E-436B-2F91-61F6-248B000C2787}"/>
              </a:ext>
            </a:extLst>
          </p:cNvPr>
          <p:cNvPicPr>
            <a:picLocks noGrp="1" noChangeAspect="1"/>
          </p:cNvPicPr>
          <p:nvPr>
            <p:ph idx="1"/>
          </p:nvPr>
        </p:nvPicPr>
        <p:blipFill>
          <a:blip r:embed="rId2"/>
          <a:stretch>
            <a:fillRect/>
          </a:stretch>
        </p:blipFill>
        <p:spPr bwMode="auto">
          <a:xfrm>
            <a:off x="1574260" y="1259840"/>
            <a:ext cx="10029635" cy="5445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9383985"/>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B4367-FDCE-EF08-9E7F-1E6C4290A88F}"/>
              </a:ext>
            </a:extLst>
          </p:cNvPr>
          <p:cNvSpPr>
            <a:spLocks noGrp="1"/>
          </p:cNvSpPr>
          <p:nvPr>
            <p:ph type="title"/>
          </p:nvPr>
        </p:nvSpPr>
        <p:spPr>
          <a:xfrm>
            <a:off x="345440" y="225893"/>
            <a:ext cx="8610600" cy="932347"/>
          </a:xfrm>
        </p:spPr>
        <p:txBody>
          <a:bodyPr>
            <a:normAutofit fontScale="90000"/>
          </a:bodyPr>
          <a:lstStyle/>
          <a:p>
            <a:pPr algn="ctr"/>
            <a:r>
              <a:rPr lang="en-IN" sz="6600" b="1" dirty="0">
                <a:latin typeface="Times New Roman" panose="02020603050405020304" pitchFamily="18" charset="0"/>
                <a:cs typeface="Times New Roman" panose="02020603050405020304" pitchFamily="18" charset="0"/>
              </a:rPr>
              <a:t>CONTENTS</a:t>
            </a:r>
          </a:p>
        </p:txBody>
      </p:sp>
      <p:sp>
        <p:nvSpPr>
          <p:cNvPr id="3" name="Content Placeholder 2">
            <a:extLst>
              <a:ext uri="{FF2B5EF4-FFF2-40B4-BE49-F238E27FC236}">
                <a16:creationId xmlns:a16="http://schemas.microsoft.com/office/drawing/2014/main" id="{FEF140F7-D430-A5D4-2B8A-CF1229ABD3FE}"/>
              </a:ext>
            </a:extLst>
          </p:cNvPr>
          <p:cNvSpPr>
            <a:spLocks noGrp="1"/>
          </p:cNvSpPr>
          <p:nvPr>
            <p:ph idx="1"/>
          </p:nvPr>
        </p:nvSpPr>
        <p:spPr>
          <a:xfrm>
            <a:off x="182880" y="843280"/>
            <a:ext cx="11663680" cy="5595787"/>
          </a:xfrm>
        </p:spPr>
        <p:txBody>
          <a:bodyPr>
            <a:noAutofit/>
          </a:bodyPr>
          <a:lstStyle/>
          <a:p>
            <a:pPr algn="just">
              <a:lnSpc>
                <a:spcPct val="150000"/>
              </a:lnSpc>
            </a:pPr>
            <a:r>
              <a:rPr lang="en-IN" sz="2400" dirty="0">
                <a:latin typeface="Times New Roman" panose="02020603050405020304" pitchFamily="18" charset="0"/>
                <a:cs typeface="Times New Roman" panose="02020603050405020304" pitchFamily="18" charset="0"/>
              </a:rPr>
              <a:t>Introduction</a:t>
            </a:r>
          </a:p>
          <a:p>
            <a:pPr algn="just">
              <a:lnSpc>
                <a:spcPct val="150000"/>
              </a:lnSpc>
            </a:pPr>
            <a:r>
              <a:rPr lang="en-IN" sz="2400" dirty="0">
                <a:latin typeface="Times New Roman" panose="02020603050405020304" pitchFamily="18" charset="0"/>
                <a:cs typeface="Times New Roman" panose="02020603050405020304" pitchFamily="18" charset="0"/>
              </a:rPr>
              <a:t>Data Analysis</a:t>
            </a:r>
          </a:p>
          <a:p>
            <a:pPr algn="just">
              <a:lnSpc>
                <a:spcPct val="150000"/>
              </a:lnSpc>
            </a:pPr>
            <a:r>
              <a:rPr lang="en-IN" sz="2400" dirty="0">
                <a:latin typeface="Times New Roman" panose="02020603050405020304" pitchFamily="18" charset="0"/>
                <a:cs typeface="Times New Roman" panose="02020603050405020304" pitchFamily="18" charset="0"/>
              </a:rPr>
              <a:t>Presentation Analysis of Data</a:t>
            </a:r>
          </a:p>
          <a:p>
            <a:pPr algn="just">
              <a:lnSpc>
                <a:spcPct val="150000"/>
              </a:lnSpc>
            </a:pPr>
            <a:r>
              <a:rPr lang="en-IN" sz="2400" dirty="0">
                <a:latin typeface="Times New Roman" panose="02020603050405020304" pitchFamily="18" charset="0"/>
                <a:cs typeface="Times New Roman" panose="02020603050405020304" pitchFamily="18" charset="0"/>
              </a:rPr>
              <a:t>Error Analysis</a:t>
            </a:r>
          </a:p>
          <a:p>
            <a:pPr algn="just">
              <a:lnSpc>
                <a:spcPct val="150000"/>
              </a:lnSpc>
            </a:pPr>
            <a:r>
              <a:rPr lang="en-IN" sz="2400" dirty="0">
                <a:latin typeface="Times New Roman" panose="02020603050405020304" pitchFamily="18" charset="0"/>
                <a:cs typeface="Times New Roman" panose="02020603050405020304" pitchFamily="18" charset="0"/>
              </a:rPr>
              <a:t>Scientific Models</a:t>
            </a:r>
          </a:p>
          <a:p>
            <a:pPr algn="just">
              <a:lnSpc>
                <a:spcPct val="150000"/>
              </a:lnSpc>
            </a:pPr>
            <a:r>
              <a:rPr lang="en-IN" sz="2400" dirty="0">
                <a:latin typeface="Times New Roman" panose="02020603050405020304" pitchFamily="18" charset="0"/>
                <a:cs typeface="Times New Roman" panose="02020603050405020304" pitchFamily="18" charset="0"/>
              </a:rPr>
              <a:t>Data Processing</a:t>
            </a:r>
          </a:p>
          <a:p>
            <a:pPr algn="just">
              <a:lnSpc>
                <a:spcPct val="150000"/>
              </a:lnSpc>
            </a:pPr>
            <a:r>
              <a:rPr lang="en-IN" sz="2400" dirty="0">
                <a:latin typeface="Times New Roman" panose="02020603050405020304" pitchFamily="18" charset="0"/>
                <a:cs typeface="Times New Roman" panose="02020603050405020304" pitchFamily="18" charset="0"/>
              </a:rPr>
              <a:t>Difference between Processing and analysis of data</a:t>
            </a:r>
          </a:p>
          <a:p>
            <a:pPr algn="just">
              <a:lnSpc>
                <a:spcPct val="150000"/>
              </a:lnSpc>
            </a:pPr>
            <a:r>
              <a:rPr lang="en-IN" sz="2400" dirty="0">
                <a:latin typeface="Times New Roman" panose="02020603050405020304" pitchFamily="18" charset="0"/>
                <a:cs typeface="Times New Roman" panose="02020603050405020304" pitchFamily="18" charset="0"/>
              </a:rPr>
              <a:t>Processing Operations</a:t>
            </a:r>
          </a:p>
          <a:p>
            <a:pPr algn="just">
              <a:lnSpc>
                <a:spcPct val="150000"/>
              </a:lnSpc>
            </a:pPr>
            <a:r>
              <a:rPr lang="en-IN" sz="2400" dirty="0">
                <a:latin typeface="Times New Roman" panose="02020603050405020304" pitchFamily="18" charset="0"/>
                <a:cs typeface="Times New Roman" panose="02020603050405020304" pitchFamily="18" charset="0"/>
              </a:rPr>
              <a:t>Conclusions</a:t>
            </a:r>
          </a:p>
        </p:txBody>
      </p:sp>
    </p:spTree>
    <p:extLst>
      <p:ext uri="{BB962C8B-B14F-4D97-AF65-F5344CB8AC3E}">
        <p14:creationId xmlns:p14="http://schemas.microsoft.com/office/powerpoint/2010/main" val="36304370"/>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40B35-9726-2F40-CC54-008D375B38B5}"/>
              </a:ext>
            </a:extLst>
          </p:cNvPr>
          <p:cNvSpPr>
            <a:spLocks noGrp="1"/>
          </p:cNvSpPr>
          <p:nvPr>
            <p:ph type="title"/>
          </p:nvPr>
        </p:nvSpPr>
        <p:spPr>
          <a:xfrm>
            <a:off x="1290320" y="314961"/>
            <a:ext cx="4724400" cy="894080"/>
          </a:xfrm>
        </p:spPr>
        <p:txBody>
          <a:bodyPr>
            <a:normAutofit/>
          </a:bodyPr>
          <a:lstStyle/>
          <a:p>
            <a:r>
              <a:rPr lang="en-IN" sz="4400" b="1"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04C6ED81-3BA8-ED17-44E3-614E188F0BA2}"/>
              </a:ext>
            </a:extLst>
          </p:cNvPr>
          <p:cNvSpPr>
            <a:spLocks noGrp="1"/>
          </p:cNvSpPr>
          <p:nvPr>
            <p:ph idx="1"/>
          </p:nvPr>
        </p:nvSpPr>
        <p:spPr>
          <a:xfrm>
            <a:off x="172720" y="1137920"/>
            <a:ext cx="11826240" cy="5506720"/>
          </a:xfrm>
        </p:spPr>
        <p:txBody>
          <a:bodyPr>
            <a:normAutofit/>
          </a:bodyPr>
          <a:lstStyle/>
          <a:p>
            <a:pPr algn="just">
              <a:lnSpc>
                <a:spcPct val="150000"/>
              </a:lnSpc>
            </a:pPr>
            <a:r>
              <a:rPr lang="en-IN" sz="2400" dirty="0">
                <a:latin typeface="Times New Roman" panose="02020603050405020304" pitchFamily="18" charset="0"/>
                <a:cs typeface="Times New Roman" panose="02020603050405020304" pitchFamily="18" charset="0"/>
              </a:rPr>
              <a:t>Data is the raw facts of information such as </a:t>
            </a:r>
            <a:r>
              <a:rPr lang="en-IN" sz="2400" dirty="0" err="1">
                <a:latin typeface="Times New Roman" panose="02020603050405020304" pitchFamily="18" charset="0"/>
                <a:cs typeface="Times New Roman" panose="02020603050405020304" pitchFamily="18" charset="0"/>
              </a:rPr>
              <a:t>audio,video,text</a:t>
            </a:r>
            <a:r>
              <a:rPr lang="en-IN" sz="2400" dirty="0">
                <a:latin typeface="Times New Roman" panose="02020603050405020304" pitchFamily="18" charset="0"/>
                <a:cs typeface="Times New Roman" panose="02020603050405020304" pitchFamily="18" charset="0"/>
              </a:rPr>
              <a:t> etc…</a:t>
            </a:r>
          </a:p>
          <a:p>
            <a:pPr algn="just">
              <a:lnSpc>
                <a:spcPct val="150000"/>
              </a:lnSpc>
            </a:pPr>
            <a:r>
              <a:rPr lang="en-IN" sz="2400" dirty="0">
                <a:latin typeface="Times New Roman" panose="02020603050405020304" pitchFamily="18" charset="0"/>
                <a:cs typeface="Times New Roman" panose="02020603050405020304" pitchFamily="18" charset="0"/>
              </a:rPr>
              <a:t>The source of data is Google</a:t>
            </a:r>
          </a:p>
          <a:p>
            <a:pPr algn="just">
              <a:lnSpc>
                <a:spcPct val="150000"/>
              </a:lnSpc>
            </a:pPr>
            <a:r>
              <a:rPr lang="en-IN" sz="2400" dirty="0">
                <a:latin typeface="Times New Roman" panose="02020603050405020304" pitchFamily="18" charset="0"/>
                <a:cs typeface="Times New Roman" panose="02020603050405020304" pitchFamily="18" charset="0"/>
              </a:rPr>
              <a:t>The Explosive Growth of Data: from terabytes to petabytes</a:t>
            </a:r>
          </a:p>
          <a:p>
            <a:pPr algn="just">
              <a:lnSpc>
                <a:spcPct val="150000"/>
              </a:lnSpc>
            </a:pPr>
            <a:r>
              <a:rPr lang="en-IN" sz="2400" dirty="0">
                <a:latin typeface="Times New Roman" panose="02020603050405020304" pitchFamily="18" charset="0"/>
                <a:cs typeface="Times New Roman" panose="02020603050405020304" pitchFamily="18" charset="0"/>
              </a:rPr>
              <a:t>Data </a:t>
            </a:r>
            <a:r>
              <a:rPr lang="en-IN" sz="2400" dirty="0" err="1">
                <a:latin typeface="Times New Roman" panose="02020603050405020304" pitchFamily="18" charset="0"/>
                <a:cs typeface="Times New Roman" panose="02020603050405020304" pitchFamily="18" charset="0"/>
              </a:rPr>
              <a:t>Mininig</a:t>
            </a:r>
            <a:r>
              <a:rPr lang="en-IN" sz="2400" dirty="0">
                <a:latin typeface="Times New Roman" panose="02020603050405020304" pitchFamily="18" charset="0"/>
                <a:cs typeface="Times New Roman" panose="02020603050405020304" pitchFamily="18" charset="0"/>
              </a:rPr>
              <a:t>: - Knowledge Discovery from data</a:t>
            </a:r>
          </a:p>
          <a:p>
            <a:pPr marL="0" indent="0" algn="just">
              <a:lnSpc>
                <a:spcPct val="150000"/>
              </a:lnSpc>
              <a:buNone/>
            </a:pPr>
            <a:r>
              <a:rPr lang="en-IN" sz="2400" dirty="0">
                <a:latin typeface="Times New Roman" panose="02020603050405020304" pitchFamily="18" charset="0"/>
                <a:cs typeface="Times New Roman" panose="02020603050405020304" pitchFamily="18" charset="0"/>
              </a:rPr>
              <a:t>                \\  Simple search and query processing</a:t>
            </a:r>
          </a:p>
          <a:p>
            <a:pPr marL="0" indent="0" algn="just">
              <a:lnSpc>
                <a:spcPct val="150000"/>
              </a:lnSpc>
              <a:buNone/>
            </a:pPr>
            <a:r>
              <a:rPr lang="en-IN" sz="2400" dirty="0">
                <a:latin typeface="Times New Roman" panose="02020603050405020304" pitchFamily="18" charset="0"/>
                <a:cs typeface="Times New Roman" panose="02020603050405020304" pitchFamily="18" charset="0"/>
              </a:rPr>
              <a:t>                  \\ Core of KDD is DM</a:t>
            </a:r>
          </a:p>
        </p:txBody>
      </p:sp>
    </p:spTree>
    <p:extLst>
      <p:ext uri="{BB962C8B-B14F-4D97-AF65-F5344CB8AC3E}">
        <p14:creationId xmlns:p14="http://schemas.microsoft.com/office/powerpoint/2010/main" val="1656834629"/>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F369E-42C3-2FBB-E65E-86CA215AF911}"/>
              </a:ext>
            </a:extLst>
          </p:cNvPr>
          <p:cNvSpPr>
            <a:spLocks noGrp="1"/>
          </p:cNvSpPr>
          <p:nvPr>
            <p:ph type="title"/>
          </p:nvPr>
        </p:nvSpPr>
        <p:spPr>
          <a:xfrm>
            <a:off x="1574800" y="1"/>
            <a:ext cx="5455920" cy="1493519"/>
          </a:xfrm>
        </p:spPr>
        <p:txBody>
          <a:bodyPr>
            <a:normAutofit/>
          </a:bodyPr>
          <a:lstStyle/>
          <a:p>
            <a:pPr algn="just"/>
            <a:r>
              <a:rPr lang="en-IN" sz="4400" b="1" dirty="0">
                <a:latin typeface="Times New Roman" panose="02020603050405020304" pitchFamily="18" charset="0"/>
                <a:cs typeface="Times New Roman" panose="02020603050405020304" pitchFamily="18" charset="0"/>
              </a:rPr>
              <a:t>Data analysis</a:t>
            </a:r>
          </a:p>
        </p:txBody>
      </p:sp>
      <p:sp>
        <p:nvSpPr>
          <p:cNvPr id="3" name="Content Placeholder 2">
            <a:extLst>
              <a:ext uri="{FF2B5EF4-FFF2-40B4-BE49-F238E27FC236}">
                <a16:creationId xmlns:a16="http://schemas.microsoft.com/office/drawing/2014/main" id="{8272D3A2-7BCC-4A09-222D-22CB7FF49A9D}"/>
              </a:ext>
            </a:extLst>
          </p:cNvPr>
          <p:cNvSpPr>
            <a:spLocks noGrp="1"/>
          </p:cNvSpPr>
          <p:nvPr>
            <p:ph idx="1"/>
          </p:nvPr>
        </p:nvSpPr>
        <p:spPr>
          <a:xfrm>
            <a:off x="254000" y="1137920"/>
            <a:ext cx="11744960" cy="5547360"/>
          </a:xfrm>
        </p:spPr>
        <p:txBody>
          <a:bodyPr/>
          <a:lstStyle/>
          <a:p>
            <a:pPr marL="0" indent="0" algn="just">
              <a:lnSpc>
                <a:spcPct val="150000"/>
              </a:lnSpc>
              <a:buNone/>
            </a:pPr>
            <a:r>
              <a:rPr lang="en-IN" sz="2000" dirty="0">
                <a:latin typeface="Times New Roman" panose="02020603050405020304" pitchFamily="18" charset="0"/>
                <a:cs typeface="Times New Roman" panose="02020603050405020304" pitchFamily="18" charset="0"/>
              </a:rPr>
              <a:t>Data Analysis is a process of inspecting, cleansing, transforming and modelling data with goal of discovering useful information, informing conclusion and supporting decision making. </a:t>
            </a:r>
          </a:p>
          <a:p>
            <a:pPr marL="0" indent="0" algn="just">
              <a:lnSpc>
                <a:spcPct val="150000"/>
              </a:lnSpc>
              <a:buNone/>
            </a:pPr>
            <a:r>
              <a:rPr lang="en-IN" sz="2000" dirty="0">
                <a:latin typeface="Times New Roman" panose="02020603050405020304" pitchFamily="18" charset="0"/>
                <a:cs typeface="Times New Roman" panose="02020603050405020304" pitchFamily="18" charset="0"/>
              </a:rPr>
              <a:t>Data </a:t>
            </a:r>
            <a:r>
              <a:rPr lang="en-IN" sz="2000" dirty="0" err="1">
                <a:latin typeface="Times New Roman" panose="02020603050405020304" pitchFamily="18" charset="0"/>
                <a:cs typeface="Times New Roman" panose="02020603050405020304" pitchFamily="18" charset="0"/>
              </a:rPr>
              <a:t>Preprocessing</a:t>
            </a:r>
            <a:r>
              <a:rPr lang="en-IN" sz="2000" dirty="0">
                <a:latin typeface="Times New Roman" panose="02020603050405020304" pitchFamily="18" charset="0"/>
                <a:cs typeface="Times New Roman" panose="02020603050405020304" pitchFamily="18" charset="0"/>
              </a:rPr>
              <a:t> Methods are Data cleaning, Data integration, Data transformation and Data Reduction. </a:t>
            </a:r>
          </a:p>
          <a:p>
            <a:pPr marL="0" indent="0" algn="just">
              <a:lnSpc>
                <a:spcPct val="150000"/>
              </a:lnSpc>
              <a:buNone/>
            </a:pPr>
            <a:r>
              <a:rPr lang="en-IN" sz="2000" dirty="0">
                <a:latin typeface="Times New Roman" panose="02020603050405020304" pitchFamily="18" charset="0"/>
                <a:cs typeface="Times New Roman" panose="02020603050405020304" pitchFamily="18" charset="0"/>
              </a:rPr>
              <a:t>Data analysis has multiple approaches and is used in different business, sciences, satellite, games, digital media , cad and s/w engineering data, Text  reports and memos(email), web data etc.</a:t>
            </a:r>
          </a:p>
          <a:p>
            <a:pPr marL="0" indent="0" algn="just">
              <a:lnSpc>
                <a:spcPct val="150000"/>
              </a:lnSpc>
              <a:buNone/>
            </a:pPr>
            <a:r>
              <a:rPr lang="en-IN" sz="2000" dirty="0">
                <a:latin typeface="Times New Roman" panose="02020603050405020304" pitchFamily="18" charset="0"/>
                <a:cs typeface="Times New Roman" panose="02020603050405020304" pitchFamily="18" charset="0"/>
              </a:rPr>
              <a:t>The difference b/w data analysis and data mining is that data analysis is used to test models and hypothesis on the dataset while dm uses machine learning and statistical models to uncover hidden patterns in a large volume of data.</a:t>
            </a:r>
          </a:p>
          <a:p>
            <a:pPr marL="0" indent="0">
              <a:buNone/>
            </a:pPr>
            <a:endParaRPr lang="en-IN" dirty="0"/>
          </a:p>
        </p:txBody>
      </p:sp>
    </p:spTree>
    <p:extLst>
      <p:ext uri="{BB962C8B-B14F-4D97-AF65-F5344CB8AC3E}">
        <p14:creationId xmlns:p14="http://schemas.microsoft.com/office/powerpoint/2010/main" val="4000916868"/>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B92E8-52B7-695F-D23B-57659C3631BD}"/>
              </a:ext>
            </a:extLst>
          </p:cNvPr>
          <p:cNvSpPr>
            <a:spLocks noGrp="1"/>
          </p:cNvSpPr>
          <p:nvPr>
            <p:ph type="title"/>
          </p:nvPr>
        </p:nvSpPr>
        <p:spPr>
          <a:xfrm>
            <a:off x="1422400" y="203200"/>
            <a:ext cx="7863840" cy="1432559"/>
          </a:xfrm>
        </p:spPr>
        <p:txBody>
          <a:bodyPr>
            <a:normAutofit fontScale="90000"/>
          </a:bodyPr>
          <a:lstStyle/>
          <a:p>
            <a:pPr algn="just"/>
            <a:r>
              <a:rPr lang="en-IN" sz="4400" b="1" dirty="0">
                <a:latin typeface="Times New Roman" panose="02020603050405020304" pitchFamily="18" charset="0"/>
                <a:cs typeface="Times New Roman" panose="02020603050405020304" pitchFamily="18" charset="0"/>
              </a:rPr>
              <a:t>Presentation Analysis of Data</a:t>
            </a:r>
            <a:br>
              <a:rPr lang="en-IN" sz="4000" dirty="0">
                <a:latin typeface="Times New Roman" panose="02020603050405020304" pitchFamily="18"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E5DB8902-811E-7A0B-54FF-8C385A70C603}"/>
              </a:ext>
            </a:extLst>
          </p:cNvPr>
          <p:cNvSpPr>
            <a:spLocks noGrp="1"/>
          </p:cNvSpPr>
          <p:nvPr>
            <p:ph idx="1"/>
          </p:nvPr>
        </p:nvSpPr>
        <p:spPr>
          <a:xfrm>
            <a:off x="193040" y="1310640"/>
            <a:ext cx="11724640" cy="5344160"/>
          </a:xfrm>
        </p:spPr>
        <p:txBody>
          <a:bodyPr>
            <a:normAutofit/>
          </a:bodyPr>
          <a:lstStyle/>
          <a:p>
            <a:pPr algn="just">
              <a:lnSpc>
                <a:spcPct val="150000"/>
              </a:lnSpc>
            </a:pPr>
            <a:r>
              <a:rPr lang="en-IN" dirty="0">
                <a:latin typeface="Times New Roman" panose="02020603050405020304" pitchFamily="18" charset="0"/>
                <a:cs typeface="Times New Roman" panose="02020603050405020304" pitchFamily="18" charset="0"/>
              </a:rPr>
              <a:t>Different backgrounds/usages may require </a:t>
            </a:r>
            <a:r>
              <a:rPr lang="en-IN" dirty="0">
                <a:solidFill>
                  <a:schemeClr val="accent1"/>
                </a:solidFill>
                <a:latin typeface="Times New Roman" panose="02020603050405020304" pitchFamily="18" charset="0"/>
                <a:cs typeface="Times New Roman" panose="02020603050405020304" pitchFamily="18" charset="0"/>
              </a:rPr>
              <a:t>different forms of representation</a:t>
            </a:r>
          </a:p>
          <a:p>
            <a:pPr algn="just">
              <a:lnSpc>
                <a:spcPct val="150000"/>
              </a:lnSpc>
            </a:pPr>
            <a:r>
              <a:rPr lang="en-IN" dirty="0" err="1">
                <a:latin typeface="Times New Roman" panose="02020603050405020304" pitchFamily="18" charset="0"/>
                <a:cs typeface="Times New Roman" panose="02020603050405020304" pitchFamily="18" charset="0"/>
              </a:rPr>
              <a:t>Eg</a:t>
            </a:r>
            <a:r>
              <a:rPr lang="en-IN" dirty="0">
                <a:latin typeface="Times New Roman" panose="02020603050405020304" pitchFamily="18" charset="0"/>
                <a:cs typeface="Times New Roman" panose="02020603050405020304" pitchFamily="18" charset="0"/>
                <a:sym typeface="Wingdings" panose="05000000000000000000" pitchFamily="2" charset="2"/>
              </a:rPr>
              <a:t>]: rules, tables, crosstabs, pie/bar charts etc.</a:t>
            </a:r>
            <a:endParaRPr lang="en-IN" dirty="0">
              <a:solidFill>
                <a:schemeClr val="accent1"/>
              </a:solidFill>
              <a:latin typeface="Times New Roman" panose="02020603050405020304" pitchFamily="18" charset="0"/>
              <a:cs typeface="Times New Roman" panose="02020603050405020304" pitchFamily="18" charset="0"/>
              <a:sym typeface="Wingdings" panose="05000000000000000000" pitchFamily="2" charset="2"/>
            </a:endParaRPr>
          </a:p>
          <a:p>
            <a:pPr marL="0" indent="0" algn="just">
              <a:lnSpc>
                <a:spcPct val="150000"/>
              </a:lnSpc>
              <a:buNone/>
            </a:pPr>
            <a:r>
              <a:rPr lang="en-IN" dirty="0">
                <a:solidFill>
                  <a:schemeClr val="accent1"/>
                </a:solidFill>
                <a:latin typeface="Times New Roman" panose="02020603050405020304" pitchFamily="18" charset="0"/>
                <a:cs typeface="Times New Roman" panose="02020603050405020304" pitchFamily="18" charset="0"/>
                <a:sym typeface="Wingdings" panose="05000000000000000000" pitchFamily="2" charset="2"/>
              </a:rPr>
              <a:t>Concept hierarchy</a:t>
            </a:r>
            <a:r>
              <a:rPr lang="en-IN" dirty="0">
                <a:latin typeface="Times New Roman" panose="02020603050405020304" pitchFamily="18" charset="0"/>
                <a:cs typeface="Times New Roman" panose="02020603050405020304" pitchFamily="18" charset="0"/>
                <a:sym typeface="Wingdings" panose="05000000000000000000" pitchFamily="2" charset="2"/>
              </a:rPr>
              <a:t> is also important</a:t>
            </a:r>
          </a:p>
          <a:p>
            <a:pPr algn="just">
              <a:lnSpc>
                <a:spcPct val="150000"/>
              </a:lnSpc>
            </a:pPr>
            <a:r>
              <a:rPr lang="en-IN" dirty="0">
                <a:latin typeface="Times New Roman" panose="02020603050405020304" pitchFamily="18" charset="0"/>
                <a:cs typeface="Times New Roman" panose="02020603050405020304" pitchFamily="18" charset="0"/>
                <a:sym typeface="Wingdings" panose="05000000000000000000" pitchFamily="2" charset="2"/>
              </a:rPr>
              <a:t>Discovered Knowledge might be more understandable when represented at </a:t>
            </a:r>
            <a:r>
              <a:rPr lang="en-IN" dirty="0">
                <a:solidFill>
                  <a:schemeClr val="accent1"/>
                </a:solidFill>
                <a:latin typeface="Times New Roman" panose="02020603050405020304" pitchFamily="18" charset="0"/>
                <a:cs typeface="Times New Roman" panose="02020603050405020304" pitchFamily="18" charset="0"/>
                <a:sym typeface="Wingdings" panose="05000000000000000000" pitchFamily="2" charset="2"/>
              </a:rPr>
              <a:t>high level of abstraction</a:t>
            </a:r>
            <a:r>
              <a:rPr lang="en-IN" dirty="0">
                <a:latin typeface="Times New Roman" panose="02020603050405020304" pitchFamily="18" charset="0"/>
                <a:cs typeface="Times New Roman" panose="02020603050405020304" pitchFamily="18" charset="0"/>
                <a:sym typeface="Wingdings" panose="05000000000000000000" pitchFamily="2" charset="2"/>
              </a:rPr>
              <a:t>.</a:t>
            </a:r>
          </a:p>
          <a:p>
            <a:pPr algn="just">
              <a:lnSpc>
                <a:spcPct val="150000"/>
              </a:lnSpc>
            </a:pPr>
            <a:r>
              <a:rPr lang="en-IN" dirty="0">
                <a:latin typeface="Times New Roman" panose="02020603050405020304" pitchFamily="18" charset="0"/>
                <a:cs typeface="Times New Roman" panose="02020603050405020304" pitchFamily="18" charset="0"/>
                <a:sym typeface="Wingdings" panose="05000000000000000000" pitchFamily="2" charset="2"/>
              </a:rPr>
              <a:t>Interactive </a:t>
            </a:r>
            <a:r>
              <a:rPr lang="en-IN" dirty="0">
                <a:solidFill>
                  <a:schemeClr val="accent1"/>
                </a:solidFill>
                <a:latin typeface="Times New Roman" panose="02020603050405020304" pitchFamily="18" charset="0"/>
                <a:cs typeface="Times New Roman" panose="02020603050405020304" pitchFamily="18" charset="0"/>
                <a:sym typeface="Wingdings" panose="05000000000000000000" pitchFamily="2" charset="2"/>
              </a:rPr>
              <a:t>drill up/down, pivoting, slicing and dicing</a:t>
            </a:r>
            <a:r>
              <a:rPr lang="en-IN" dirty="0">
                <a:latin typeface="Times New Roman" panose="02020603050405020304" pitchFamily="18" charset="0"/>
                <a:cs typeface="Times New Roman" panose="02020603050405020304" pitchFamily="18" charset="0"/>
                <a:sym typeface="Wingdings" panose="05000000000000000000" pitchFamily="2" charset="2"/>
              </a:rPr>
              <a:t> provides different perspectives to data</a:t>
            </a:r>
          </a:p>
          <a:p>
            <a:pPr algn="just">
              <a:lnSpc>
                <a:spcPct val="150000"/>
              </a:lnSpc>
            </a:pPr>
            <a:r>
              <a:rPr lang="en-IN" dirty="0">
                <a:latin typeface="Times New Roman" panose="02020603050405020304" pitchFamily="18" charset="0"/>
                <a:cs typeface="Times New Roman" panose="02020603050405020304" pitchFamily="18" charset="0"/>
                <a:sym typeface="Wingdings" panose="05000000000000000000" pitchFamily="2" charset="2"/>
              </a:rPr>
              <a:t>Different kinds of </a:t>
            </a:r>
            <a:r>
              <a:rPr lang="en-IN" dirty="0">
                <a:solidFill>
                  <a:schemeClr val="accent1"/>
                </a:solidFill>
                <a:latin typeface="Times New Roman" panose="02020603050405020304" pitchFamily="18" charset="0"/>
                <a:cs typeface="Times New Roman" panose="02020603050405020304" pitchFamily="18" charset="0"/>
                <a:sym typeface="Wingdings" panose="05000000000000000000" pitchFamily="2" charset="2"/>
              </a:rPr>
              <a:t>knowledge</a:t>
            </a:r>
            <a:r>
              <a:rPr lang="en-IN" dirty="0">
                <a:latin typeface="Times New Roman" panose="02020603050405020304" pitchFamily="18" charset="0"/>
                <a:cs typeface="Times New Roman" panose="02020603050405020304" pitchFamily="18" charset="0"/>
                <a:sym typeface="Wingdings" panose="05000000000000000000" pitchFamily="2" charset="2"/>
              </a:rPr>
              <a:t> require different representation:</a:t>
            </a:r>
          </a:p>
          <a:p>
            <a:pPr marL="0" indent="0" algn="just">
              <a:lnSpc>
                <a:spcPct val="150000"/>
              </a:lnSpc>
              <a:buNone/>
            </a:pPr>
            <a:r>
              <a:rPr lang="en-IN" dirty="0">
                <a:latin typeface="Times New Roman" panose="02020603050405020304" pitchFamily="18" charset="0"/>
                <a:cs typeface="Times New Roman" panose="02020603050405020304" pitchFamily="18" charset="0"/>
                <a:sym typeface="Wingdings" panose="05000000000000000000" pitchFamily="2" charset="2"/>
              </a:rPr>
              <a:t>    association, classification, clustering etc…</a:t>
            </a:r>
          </a:p>
          <a:p>
            <a:pPr algn="just"/>
            <a:endParaRPr lang="en-IN" dirty="0"/>
          </a:p>
        </p:txBody>
      </p:sp>
    </p:spTree>
    <p:extLst>
      <p:ext uri="{BB962C8B-B14F-4D97-AF65-F5344CB8AC3E}">
        <p14:creationId xmlns:p14="http://schemas.microsoft.com/office/powerpoint/2010/main" val="3635794865"/>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8DF45-8E0D-6A62-648D-A7B5D09B5DD9}"/>
              </a:ext>
            </a:extLst>
          </p:cNvPr>
          <p:cNvSpPr>
            <a:spLocks noGrp="1"/>
          </p:cNvSpPr>
          <p:nvPr>
            <p:ph type="title"/>
          </p:nvPr>
        </p:nvSpPr>
        <p:spPr>
          <a:xfrm>
            <a:off x="2895600" y="71121"/>
            <a:ext cx="8610600" cy="863600"/>
          </a:xfrm>
        </p:spPr>
        <p:txBody>
          <a:bodyPr>
            <a:normAutofit/>
          </a:bodyPr>
          <a:lstStyle/>
          <a:p>
            <a:pPr algn="just"/>
            <a:r>
              <a:rPr lang="en-IN" sz="4800" b="1" dirty="0">
                <a:latin typeface="Times New Roman" panose="02020603050405020304" pitchFamily="18" charset="0"/>
                <a:cs typeface="Times New Roman" panose="02020603050405020304" pitchFamily="18" charset="0"/>
              </a:rPr>
              <a:t>Scientific models</a:t>
            </a:r>
          </a:p>
        </p:txBody>
      </p:sp>
      <p:sp>
        <p:nvSpPr>
          <p:cNvPr id="3" name="Content Placeholder 2">
            <a:extLst>
              <a:ext uri="{FF2B5EF4-FFF2-40B4-BE49-F238E27FC236}">
                <a16:creationId xmlns:a16="http://schemas.microsoft.com/office/drawing/2014/main" id="{6204A88C-219B-A1D7-C572-3DB3A4F76BB2}"/>
              </a:ext>
            </a:extLst>
          </p:cNvPr>
          <p:cNvSpPr>
            <a:spLocks noGrp="1"/>
          </p:cNvSpPr>
          <p:nvPr>
            <p:ph idx="1"/>
          </p:nvPr>
        </p:nvSpPr>
        <p:spPr>
          <a:xfrm>
            <a:off x="121920" y="934722"/>
            <a:ext cx="11907520" cy="5659118"/>
          </a:xfrm>
        </p:spPr>
        <p:txBody>
          <a:bodyPr>
            <a:normAutofit/>
          </a:bodyPr>
          <a:lstStyle/>
          <a:p>
            <a:pPr algn="just">
              <a:lnSpc>
                <a:spcPct val="150000"/>
              </a:lnSpc>
            </a:pPr>
            <a:r>
              <a:rPr lang="en-IN" sz="2800" dirty="0">
                <a:latin typeface="Times New Roman" panose="02020603050405020304" pitchFamily="18" charset="0"/>
                <a:cs typeface="Times New Roman" panose="02020603050405020304" pitchFamily="18" charset="0"/>
              </a:rPr>
              <a:t>When u think of the word ‘model’, what coms to mind ? Maybe it’s a tall, thin person wearing designer clothes at a fashion show. So, what’s a scientific model? A tall, thin man or women modelling a lab coat and googles? Unfortunately, a </a:t>
            </a:r>
            <a:r>
              <a:rPr lang="en-IN" sz="2800" dirty="0" err="1">
                <a:latin typeface="Times New Roman" panose="02020603050405020304" pitchFamily="18" charset="0"/>
                <a:cs typeface="Times New Roman" panose="02020603050405020304" pitchFamily="18" charset="0"/>
              </a:rPr>
              <a:t>scientic</a:t>
            </a:r>
            <a:r>
              <a:rPr lang="en-IN" sz="2800" dirty="0">
                <a:latin typeface="Times New Roman" panose="02020603050405020304" pitchFamily="18" charset="0"/>
                <a:cs typeface="Times New Roman" panose="02020603050405020304" pitchFamily="18" charset="0"/>
              </a:rPr>
              <a:t> model is a bit more abstract.</a:t>
            </a:r>
          </a:p>
          <a:p>
            <a:pPr algn="just">
              <a:lnSpc>
                <a:spcPct val="150000"/>
              </a:lnSpc>
            </a:pPr>
            <a:r>
              <a:rPr lang="en-IN" sz="2800" dirty="0">
                <a:latin typeface="Times New Roman" panose="02020603050405020304" pitchFamily="18" charset="0"/>
                <a:cs typeface="Times New Roman" panose="02020603050405020304" pitchFamily="18" charset="0"/>
              </a:rPr>
              <a:t>There are 2 types of scientific models. They are:</a:t>
            </a:r>
          </a:p>
          <a:p>
            <a:pPr algn="just">
              <a:lnSpc>
                <a:spcPct val="150000"/>
              </a:lnSpc>
              <a:buFont typeface="Wingdings" panose="05000000000000000000" pitchFamily="2" charset="2"/>
              <a:buChar char="v"/>
            </a:pPr>
            <a:r>
              <a:rPr lang="en-IN" sz="2800" dirty="0">
                <a:latin typeface="Times New Roman" panose="02020603050405020304" pitchFamily="18" charset="0"/>
                <a:cs typeface="Times New Roman" panose="02020603050405020304" pitchFamily="18" charset="0"/>
              </a:rPr>
              <a:t>Visual Models</a:t>
            </a:r>
          </a:p>
          <a:p>
            <a:pPr algn="just">
              <a:lnSpc>
                <a:spcPct val="150000"/>
              </a:lnSpc>
              <a:buFont typeface="Wingdings" panose="05000000000000000000" pitchFamily="2" charset="2"/>
              <a:buChar char="v"/>
            </a:pPr>
            <a:r>
              <a:rPr lang="en-IN" sz="2800" dirty="0">
                <a:latin typeface="Times New Roman" panose="02020603050405020304" pitchFamily="18" charset="0"/>
                <a:cs typeface="Times New Roman" panose="02020603050405020304" pitchFamily="18" charset="0"/>
              </a:rPr>
              <a:t>Mathematical/Computer Models</a:t>
            </a:r>
          </a:p>
        </p:txBody>
      </p:sp>
    </p:spTree>
    <p:extLst>
      <p:ext uri="{BB962C8B-B14F-4D97-AF65-F5344CB8AC3E}">
        <p14:creationId xmlns:p14="http://schemas.microsoft.com/office/powerpoint/2010/main" val="3355884005"/>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8973B-7B4B-D651-6DCE-45A7DAF557D4}"/>
              </a:ext>
            </a:extLst>
          </p:cNvPr>
          <p:cNvSpPr>
            <a:spLocks noGrp="1"/>
          </p:cNvSpPr>
          <p:nvPr>
            <p:ph type="title"/>
          </p:nvPr>
        </p:nvSpPr>
        <p:spPr>
          <a:xfrm>
            <a:off x="2895600" y="243841"/>
            <a:ext cx="8610600" cy="863600"/>
          </a:xfrm>
        </p:spPr>
        <p:txBody>
          <a:bodyPr>
            <a:normAutofit/>
          </a:bodyPr>
          <a:lstStyle/>
          <a:p>
            <a:pPr algn="just"/>
            <a:r>
              <a:rPr lang="en-IN" sz="4800" b="1" u="sng" dirty="0">
                <a:latin typeface="Times New Roman" panose="02020603050405020304" pitchFamily="18" charset="0"/>
                <a:cs typeface="Times New Roman" panose="02020603050405020304" pitchFamily="18" charset="0"/>
              </a:rPr>
              <a:t>Visual models</a:t>
            </a:r>
          </a:p>
        </p:txBody>
      </p:sp>
      <p:sp>
        <p:nvSpPr>
          <p:cNvPr id="3" name="Content Placeholder 2">
            <a:extLst>
              <a:ext uri="{FF2B5EF4-FFF2-40B4-BE49-F238E27FC236}">
                <a16:creationId xmlns:a16="http://schemas.microsoft.com/office/drawing/2014/main" id="{92D7085B-D040-7C83-D600-6E9967C836AB}"/>
              </a:ext>
            </a:extLst>
          </p:cNvPr>
          <p:cNvSpPr>
            <a:spLocks noGrp="1"/>
          </p:cNvSpPr>
          <p:nvPr>
            <p:ph idx="1"/>
          </p:nvPr>
        </p:nvSpPr>
        <p:spPr>
          <a:xfrm>
            <a:off x="172720" y="1107442"/>
            <a:ext cx="11775440" cy="5648958"/>
          </a:xfrm>
        </p:spPr>
        <p:txBody>
          <a:bodyPr>
            <a:normAutofit/>
          </a:bodyPr>
          <a:lstStyle/>
          <a:p>
            <a:pPr algn="just">
              <a:lnSpc>
                <a:spcPct val="150000"/>
              </a:lnSpc>
            </a:pPr>
            <a:r>
              <a:rPr lang="en-IN" sz="2400" dirty="0">
                <a:latin typeface="Times New Roman" panose="02020603050405020304" pitchFamily="18" charset="0"/>
                <a:cs typeface="Times New Roman" panose="02020603050405020304" pitchFamily="18" charset="0"/>
              </a:rPr>
              <a:t>Visual models are things like flowcharts, pictures and diagrams that help us educate each other. They are the ones non-scientists have most experience with. In an office u might create a flowchart that describes the work that u do. Maybe orders come in by phone, and that information gets transferred to both the warehouse and the membership department. If u include every </a:t>
            </a:r>
            <a:r>
              <a:rPr lang="en-IN" sz="2400" dirty="0" err="1">
                <a:latin typeface="Times New Roman" panose="02020603050405020304" pitchFamily="18" charset="0"/>
                <a:cs typeface="Times New Roman" panose="02020603050405020304" pitchFamily="18" charset="0"/>
              </a:rPr>
              <a:t>i</a:t>
            </a:r>
            <a:r>
              <a:rPr lang="en-IN" sz="2400" dirty="0">
                <a:latin typeface="Times New Roman" panose="02020603050405020304" pitchFamily="18" charset="0"/>
                <a:cs typeface="Times New Roman" panose="02020603050405020304" pitchFamily="18" charset="0"/>
              </a:rPr>
              <a:t>/p &amp; o/p, that flowchart is an example of visual model. In science, visual models are often useful as educational tools, say in a classroom or from a scientific colleague. For example, a visual model can show the main processes that affect what the atmosphere is made of. No matter how clever and educated u might be, diagrams are extremely helpful in explaining how the world works. They can describe abstract concepts, and show things that would be too tiny or too gigantic to see with our own eyes.</a:t>
            </a:r>
          </a:p>
        </p:txBody>
      </p:sp>
    </p:spTree>
    <p:extLst>
      <p:ext uri="{BB962C8B-B14F-4D97-AF65-F5344CB8AC3E}">
        <p14:creationId xmlns:p14="http://schemas.microsoft.com/office/powerpoint/2010/main" val="2610305964"/>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4331C-3B0C-C3E3-96EC-0BEE0B1C4AF8}"/>
              </a:ext>
            </a:extLst>
          </p:cNvPr>
          <p:cNvSpPr>
            <a:spLocks noGrp="1"/>
          </p:cNvSpPr>
          <p:nvPr>
            <p:ph type="title"/>
          </p:nvPr>
        </p:nvSpPr>
        <p:spPr>
          <a:xfrm>
            <a:off x="2895600" y="101600"/>
            <a:ext cx="8610600" cy="1076959"/>
          </a:xfrm>
        </p:spPr>
        <p:txBody>
          <a:bodyPr>
            <a:noAutofit/>
          </a:bodyPr>
          <a:lstStyle/>
          <a:p>
            <a:pPr algn="just"/>
            <a:r>
              <a:rPr lang="en-IN" sz="4800" b="1" u="sng" dirty="0">
                <a:latin typeface="Times New Roman" panose="02020603050405020304" pitchFamily="18" charset="0"/>
                <a:cs typeface="Times New Roman" panose="02020603050405020304" pitchFamily="18" charset="0"/>
              </a:rPr>
              <a:t>Mathematical / computer models</a:t>
            </a:r>
          </a:p>
        </p:txBody>
      </p:sp>
      <p:sp>
        <p:nvSpPr>
          <p:cNvPr id="3" name="Content Placeholder 2">
            <a:extLst>
              <a:ext uri="{FF2B5EF4-FFF2-40B4-BE49-F238E27FC236}">
                <a16:creationId xmlns:a16="http://schemas.microsoft.com/office/drawing/2014/main" id="{02FAD5A1-D85F-903D-D9F0-AABD78C9A56B}"/>
              </a:ext>
            </a:extLst>
          </p:cNvPr>
          <p:cNvSpPr>
            <a:spLocks noGrp="1"/>
          </p:cNvSpPr>
          <p:nvPr>
            <p:ph idx="1"/>
          </p:nvPr>
        </p:nvSpPr>
        <p:spPr>
          <a:xfrm>
            <a:off x="193040" y="1412240"/>
            <a:ext cx="11714480" cy="5344160"/>
          </a:xfrm>
        </p:spPr>
        <p:txBody>
          <a:bodyPr>
            <a:normAutofit lnSpcReduction="10000"/>
          </a:bodyPr>
          <a:lstStyle/>
          <a:p>
            <a:pPr algn="just">
              <a:lnSpc>
                <a:spcPct val="150000"/>
              </a:lnSpc>
            </a:pPr>
            <a:r>
              <a:rPr lang="en-IN" dirty="0">
                <a:latin typeface="Times New Roman" panose="02020603050405020304" pitchFamily="18" charset="0"/>
                <a:cs typeface="Times New Roman" panose="02020603050405020304" pitchFamily="18" charset="0"/>
              </a:rPr>
              <a:t>Scientific models are often mathematical models, where u use math to describe a particular phenomenon. For example, u might notice that the force of gravity of an object is equal to its mass multiplied by the strength of the gravity field. When u put all </a:t>
            </a:r>
            <a:r>
              <a:rPr lang="en-IN" dirty="0" err="1">
                <a:latin typeface="Times New Roman" panose="02020603050405020304" pitchFamily="18" charset="0"/>
                <a:cs typeface="Times New Roman" panose="02020603050405020304" pitchFamily="18" charset="0"/>
              </a:rPr>
              <a:t>ur</a:t>
            </a:r>
            <a:r>
              <a:rPr lang="en-IN" dirty="0">
                <a:latin typeface="Times New Roman" panose="02020603050405020304" pitchFamily="18" charset="0"/>
                <a:cs typeface="Times New Roman" panose="02020603050405020304" pitchFamily="18" charset="0"/>
              </a:rPr>
              <a:t> gravity equations together, u get an overall model of gravity that was first created by Newton. But humans have their limits. Those mathematical equations that Newton came up with can be quite confusing. It’s fine when </a:t>
            </a:r>
            <a:r>
              <a:rPr lang="en-IN" dirty="0" err="1">
                <a:latin typeface="Times New Roman" panose="02020603050405020304" pitchFamily="18" charset="0"/>
                <a:cs typeface="Times New Roman" panose="02020603050405020304" pitchFamily="18" charset="0"/>
              </a:rPr>
              <a:t>u’re</a:t>
            </a:r>
            <a:r>
              <a:rPr lang="en-IN" dirty="0">
                <a:latin typeface="Times New Roman" panose="02020603050405020304" pitchFamily="18" charset="0"/>
                <a:cs typeface="Times New Roman" panose="02020603050405020304" pitchFamily="18" charset="0"/>
              </a:rPr>
              <a:t> learning about simple situations in a science lab, </a:t>
            </a:r>
            <a:r>
              <a:rPr lang="en-IN" dirty="0" err="1">
                <a:latin typeface="Times New Roman" panose="02020603050405020304" pitchFamily="18" charset="0"/>
                <a:cs typeface="Times New Roman" panose="02020603050405020304" pitchFamily="18" charset="0"/>
              </a:rPr>
              <a:t>bt</a:t>
            </a:r>
            <a:r>
              <a:rPr lang="en-IN" dirty="0">
                <a:latin typeface="Times New Roman" panose="02020603050405020304" pitchFamily="18" charset="0"/>
                <a:cs typeface="Times New Roman" panose="02020603050405020304" pitchFamily="18" charset="0"/>
              </a:rPr>
              <a:t> what about the real world? Using Newton’s las to explain the flow of river over land is harder than u might think. You’d need to consider rock and soil types, their friction and saltiness, and how the water flows around plants and various random shapes of rocks. It certainly isn’t easy, so to explain it fully u can use computer models, which are capable of complex calculations and animations. Inputting everything we know about gravity and forces into computers allow it to figure out what will happen far more quickly than any human could.</a:t>
            </a:r>
          </a:p>
          <a:p>
            <a:pPr algn="just">
              <a:lnSpc>
                <a:spcPct val="150000"/>
              </a:lnSpc>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1598741"/>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DF2E7-C91B-F92E-C5A2-C0CF1D1FBC6E}"/>
              </a:ext>
            </a:extLst>
          </p:cNvPr>
          <p:cNvSpPr>
            <a:spLocks noGrp="1"/>
          </p:cNvSpPr>
          <p:nvPr>
            <p:ph type="title"/>
          </p:nvPr>
        </p:nvSpPr>
        <p:spPr>
          <a:xfrm>
            <a:off x="2895600" y="132081"/>
            <a:ext cx="8610600" cy="873760"/>
          </a:xfrm>
        </p:spPr>
        <p:txBody>
          <a:bodyPr>
            <a:noAutofit/>
          </a:bodyPr>
          <a:lstStyle/>
          <a:p>
            <a:pPr algn="just"/>
            <a:r>
              <a:rPr lang="en-IN" sz="6600" b="1" dirty="0">
                <a:latin typeface="Times New Roman" panose="02020603050405020304" pitchFamily="18" charset="0"/>
                <a:cs typeface="Times New Roman" panose="02020603050405020304" pitchFamily="18" charset="0"/>
              </a:rPr>
              <a:t>Data processing </a:t>
            </a:r>
          </a:p>
        </p:txBody>
      </p:sp>
      <p:sp>
        <p:nvSpPr>
          <p:cNvPr id="3" name="Content Placeholder 2">
            <a:extLst>
              <a:ext uri="{FF2B5EF4-FFF2-40B4-BE49-F238E27FC236}">
                <a16:creationId xmlns:a16="http://schemas.microsoft.com/office/drawing/2014/main" id="{B74D3B52-9497-86D1-ECA1-30B9F504EE94}"/>
              </a:ext>
            </a:extLst>
          </p:cNvPr>
          <p:cNvSpPr>
            <a:spLocks noGrp="1"/>
          </p:cNvSpPr>
          <p:nvPr>
            <p:ph idx="1"/>
          </p:nvPr>
        </p:nvSpPr>
        <p:spPr>
          <a:xfrm>
            <a:off x="0" y="1005842"/>
            <a:ext cx="11988800" cy="5598158"/>
          </a:xfrm>
        </p:spPr>
        <p:txBody>
          <a:bodyPr>
            <a:normAutofit/>
          </a:bodyPr>
          <a:lstStyle/>
          <a:p>
            <a:pPr marL="0" indent="0" algn="just">
              <a:lnSpc>
                <a:spcPct val="150000"/>
              </a:lnSpc>
              <a:buNone/>
            </a:pPr>
            <a:r>
              <a:rPr lang="en-IN" sz="2800" dirty="0">
                <a:latin typeface="Times New Roman" panose="02020603050405020304" pitchFamily="18" charset="0"/>
                <a:cs typeface="Times New Roman" panose="02020603050405020304" pitchFamily="18" charset="0"/>
              </a:rPr>
              <a:t>After collecting data , it has to be processed. Data processing is the classification and summarization of data in order to make them ready for analysis.</a:t>
            </a:r>
          </a:p>
          <a:p>
            <a:pPr marL="0" indent="0" algn="just">
              <a:lnSpc>
                <a:spcPct val="150000"/>
              </a:lnSpc>
              <a:buNone/>
            </a:pPr>
            <a:r>
              <a:rPr lang="en-IN" sz="2800" dirty="0">
                <a:latin typeface="Times New Roman" panose="02020603050405020304" pitchFamily="18" charset="0"/>
                <a:cs typeface="Times New Roman" panose="02020603050405020304" pitchFamily="18" charset="0"/>
              </a:rPr>
              <a:t>Steps in Data Processing are:</a:t>
            </a:r>
          </a:p>
          <a:p>
            <a:pPr lvl="4" algn="just">
              <a:lnSpc>
                <a:spcPct val="150000"/>
              </a:lnSpc>
            </a:pPr>
            <a:r>
              <a:rPr lang="en-IN" sz="2800" dirty="0">
                <a:latin typeface="Times New Roman" panose="02020603050405020304" pitchFamily="18" charset="0"/>
                <a:cs typeface="Times New Roman" panose="02020603050405020304" pitchFamily="18" charset="0"/>
              </a:rPr>
              <a:t>Editing</a:t>
            </a:r>
          </a:p>
          <a:p>
            <a:pPr lvl="4" algn="just">
              <a:lnSpc>
                <a:spcPct val="150000"/>
              </a:lnSpc>
            </a:pPr>
            <a:r>
              <a:rPr lang="en-IN" sz="2800" dirty="0">
                <a:latin typeface="Times New Roman" panose="02020603050405020304" pitchFamily="18" charset="0"/>
                <a:cs typeface="Times New Roman" panose="02020603050405020304" pitchFamily="18" charset="0"/>
              </a:rPr>
              <a:t>Coding</a:t>
            </a:r>
          </a:p>
          <a:p>
            <a:pPr lvl="4" algn="just">
              <a:lnSpc>
                <a:spcPct val="150000"/>
              </a:lnSpc>
            </a:pPr>
            <a:r>
              <a:rPr lang="en-IN" sz="2800" dirty="0">
                <a:latin typeface="Times New Roman" panose="02020603050405020304" pitchFamily="18" charset="0"/>
                <a:cs typeface="Times New Roman" panose="02020603050405020304" pitchFamily="18" charset="0"/>
              </a:rPr>
              <a:t>Organization of data</a:t>
            </a:r>
          </a:p>
          <a:p>
            <a:pPr lvl="4" algn="just">
              <a:lnSpc>
                <a:spcPct val="150000"/>
              </a:lnSpc>
            </a:pPr>
            <a:r>
              <a:rPr lang="en-IN" sz="2800" dirty="0">
                <a:latin typeface="Times New Roman" panose="02020603050405020304" pitchFamily="18" charset="0"/>
                <a:cs typeface="Times New Roman" panose="02020603050405020304" pitchFamily="18" charset="0"/>
              </a:rPr>
              <a:t>Classification</a:t>
            </a:r>
          </a:p>
          <a:p>
            <a:pPr lvl="4" algn="just">
              <a:lnSpc>
                <a:spcPct val="150000"/>
              </a:lnSpc>
            </a:pPr>
            <a:r>
              <a:rPr lang="en-IN" sz="2800" dirty="0">
                <a:latin typeface="Times New Roman" panose="02020603050405020304" pitchFamily="18" charset="0"/>
                <a:cs typeface="Times New Roman" panose="02020603050405020304" pitchFamily="18" charset="0"/>
              </a:rPr>
              <a:t>tabulation</a:t>
            </a:r>
          </a:p>
        </p:txBody>
      </p:sp>
    </p:spTree>
    <p:extLst>
      <p:ext uri="{BB962C8B-B14F-4D97-AF65-F5344CB8AC3E}">
        <p14:creationId xmlns:p14="http://schemas.microsoft.com/office/powerpoint/2010/main" val="1997275414"/>
      </p:ext>
    </p:extLst>
  </p:cSld>
  <p:clrMapOvr>
    <a:masterClrMapping/>
  </p:clrMapOvr>
  <mc:AlternateContent xmlns:mc="http://schemas.openxmlformats.org/markup-compatibility/2006" xmlns:p14="http://schemas.microsoft.com/office/powerpoint/2010/main">
    <mc:Choice Requires="p14">
      <p:transition spd="slow" p14:dur="6000">
        <p14:honeycomb/>
      </p:transition>
    </mc:Choice>
    <mc:Fallback xmlns="">
      <p:transition spd="slow">
        <p:fade/>
      </p:transition>
    </mc:Fallback>
  </mc:AlternateContent>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195</TotalTime>
  <Words>1432</Words>
  <Application>Microsoft Office PowerPoint</Application>
  <PresentationFormat>Widescreen</PresentationFormat>
  <Paragraphs>118</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Century Gothic</vt:lpstr>
      <vt:lpstr>Times New Roman</vt:lpstr>
      <vt:lpstr>Wingdings</vt:lpstr>
      <vt:lpstr>Vapor Trail</vt:lpstr>
      <vt:lpstr>Data PROCESSING &amp; Data analysis</vt:lpstr>
      <vt:lpstr>CONTENTS</vt:lpstr>
      <vt:lpstr>Introduction</vt:lpstr>
      <vt:lpstr>Data analysis</vt:lpstr>
      <vt:lpstr>Presentation Analysis of Data </vt:lpstr>
      <vt:lpstr>Scientific models</vt:lpstr>
      <vt:lpstr>Visual models</vt:lpstr>
      <vt:lpstr>Mathematical / computer models</vt:lpstr>
      <vt:lpstr>Data processing </vt:lpstr>
      <vt:lpstr>editing</vt:lpstr>
      <vt:lpstr>Field editing</vt:lpstr>
      <vt:lpstr>coding</vt:lpstr>
      <vt:lpstr>Organisation</vt:lpstr>
      <vt:lpstr>classification</vt:lpstr>
      <vt:lpstr>Types of classification</vt:lpstr>
      <vt:lpstr>tabulation</vt:lpstr>
      <vt:lpstr>Principles of tabulation</vt:lpstr>
      <vt:lpstr>conclusions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PROCESSING &amp; Data analysis</dc:title>
  <dc:creator>Bijali Jayalakshmi Jayan</dc:creator>
  <cp:lastModifiedBy>Bijali Jayalakshmi Jayan</cp:lastModifiedBy>
  <cp:revision>57</cp:revision>
  <dcterms:created xsi:type="dcterms:W3CDTF">2023-03-23T13:42:57Z</dcterms:created>
  <dcterms:modified xsi:type="dcterms:W3CDTF">2023-06-01T15:21:03Z</dcterms:modified>
</cp:coreProperties>
</file>